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82" r:id="rId5"/>
    <p:sldId id="291" r:id="rId6"/>
    <p:sldId id="292" r:id="rId7"/>
    <p:sldId id="270" r:id="rId8"/>
    <p:sldId id="259" r:id="rId9"/>
    <p:sldId id="310" r:id="rId10"/>
    <p:sldId id="260" r:id="rId11"/>
    <p:sldId id="261" r:id="rId12"/>
    <p:sldId id="311" r:id="rId13"/>
    <p:sldId id="266" r:id="rId14"/>
    <p:sldId id="314" r:id="rId15"/>
    <p:sldId id="262" r:id="rId16"/>
    <p:sldId id="299" r:id="rId17"/>
    <p:sldId id="304" r:id="rId18"/>
    <p:sldId id="300" r:id="rId19"/>
    <p:sldId id="263" r:id="rId20"/>
    <p:sldId id="264" r:id="rId21"/>
    <p:sldId id="275" r:id="rId22"/>
    <p:sldId id="305" r:id="rId23"/>
    <p:sldId id="320" r:id="rId24"/>
    <p:sldId id="293" r:id="rId25"/>
    <p:sldId id="309" r:id="rId26"/>
    <p:sldId id="297" r:id="rId27"/>
    <p:sldId id="308" r:id="rId28"/>
    <p:sldId id="298" r:id="rId29"/>
    <p:sldId id="301" r:id="rId30"/>
    <p:sldId id="302" r:id="rId31"/>
    <p:sldId id="319" r:id="rId32"/>
    <p:sldId id="296" r:id="rId33"/>
    <p:sldId id="295" r:id="rId34"/>
    <p:sldId id="321" r:id="rId35"/>
    <p:sldId id="303" r:id="rId36"/>
    <p:sldId id="315" r:id="rId37"/>
    <p:sldId id="316" r:id="rId38"/>
    <p:sldId id="318" r:id="rId39"/>
    <p:sldId id="317" r:id="rId40"/>
    <p:sldId id="267" r:id="rId41"/>
    <p:sldId id="269" r:id="rId42"/>
    <p:sldId id="312" r:id="rId43"/>
    <p:sldId id="313" r:id="rId44"/>
    <p:sldId id="272" r:id="rId45"/>
    <p:sldId id="274" r:id="rId46"/>
    <p:sldId id="273" r:id="rId47"/>
    <p:sldId id="265" r:id="rId48"/>
  </p:sldIdLst>
  <p:sldSz cx="13436600" cy="7556500"/>
  <p:notesSz cx="13436600" cy="75565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Exo 2" panose="020B0604020202020204" charset="0"/>
      <p:regular r:id="rId54"/>
      <p:bold r:id="rId55"/>
      <p:italic r:id="rId56"/>
      <p:boldItalic r:id="rId57"/>
    </p:embeddedFont>
    <p:embeddedFont>
      <p:font typeface="Exo 2 Black" panose="020B0604020202020204" charset="0"/>
      <p:bold r:id="rId58"/>
      <p:boldItalic r:id="rId59"/>
    </p:embeddedFont>
    <p:embeddedFont>
      <p:font typeface="Exo 2 Extra Bold" panose="020B0604020202020204" charset="0"/>
      <p:bold r:id="rId60"/>
      <p:boldItalic r:id="rId61"/>
    </p:embeddedFont>
    <p:embeddedFont>
      <p:font typeface="Exo 2 Light" panose="020B0604020202020204" charset="0"/>
      <p:regular r:id="rId62"/>
      <p:italic r:id="rId63"/>
    </p:embeddedFont>
    <p:embeddedFont>
      <p:font typeface="Exo 2 Medium" panose="020B0604020202020204" charset="0"/>
      <p:regular r:id="rId64"/>
      <p:italic r:id="rId65"/>
    </p:embeddedFont>
    <p:embeddedFont>
      <p:font typeface="Fira Code Light" panose="020B0604020202020204" charset="0"/>
      <p:regular r:id="rId66"/>
      <p:bold r:id="rId67"/>
    </p:embeddedFont>
    <p:embeddedFont>
      <p:font typeface="Verdana" panose="020B0604030504040204" pitchFamily="3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323"/>
    <a:srgbClr val="4BACC6"/>
    <a:srgbClr val="E46C0A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6" autoAdjust="0"/>
    <p:restoredTop sz="87013" autoAdjust="0"/>
  </p:normalViewPr>
  <p:slideViewPr>
    <p:cSldViewPr snapToGrid="0">
      <p:cViewPr varScale="1">
        <p:scale>
          <a:sx n="57" d="100"/>
          <a:sy n="57" d="100"/>
        </p:scale>
        <p:origin x="846" y="5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da Roberta" userId="784d5f4f6064d4bd" providerId="LiveId" clId="{26CD1A05-4664-4B57-B86D-1B3A160CFD9B}"/>
    <pc:docChg chg="modSld">
      <pc:chgData name="Brenda Roberta" userId="784d5f4f6064d4bd" providerId="LiveId" clId="{26CD1A05-4664-4B57-B86D-1B3A160CFD9B}" dt="2021-03-09T22:39:22.789" v="0" actId="14100"/>
      <pc:docMkLst>
        <pc:docMk/>
      </pc:docMkLst>
      <pc:sldChg chg="modSp mod">
        <pc:chgData name="Brenda Roberta" userId="784d5f4f6064d4bd" providerId="LiveId" clId="{26CD1A05-4664-4B57-B86D-1B3A160CFD9B}" dt="2021-03-09T22:39:22.789" v="0" actId="14100"/>
        <pc:sldMkLst>
          <pc:docMk/>
          <pc:sldMk cId="0" sldId="282"/>
        </pc:sldMkLst>
        <pc:picChg chg="mod">
          <ac:chgData name="Brenda Roberta" userId="784d5f4f6064d4bd" providerId="LiveId" clId="{26CD1A05-4664-4B57-B86D-1B3A160CFD9B}" dt="2021-03-09T22:39:22.789" v="0" actId="14100"/>
          <ac:picMkLst>
            <pc:docMk/>
            <pc:sldMk cId="0" sldId="282"/>
            <ac:picMk id="1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822950" cy="379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7610475" y="0"/>
            <a:ext cx="5822950" cy="379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449763" y="944563"/>
            <a:ext cx="453707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343025" y="3636963"/>
            <a:ext cx="10750550" cy="297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7177088"/>
            <a:ext cx="5822950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7610475" y="7177088"/>
            <a:ext cx="5822950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1343025" y="3636963"/>
            <a:ext cx="10750550" cy="29749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9763" y="944563"/>
            <a:ext cx="453707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26e71193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9763" y="944563"/>
            <a:ext cx="453707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26e711934_0_29:notes"/>
          <p:cNvSpPr txBox="1">
            <a:spLocks noGrp="1"/>
          </p:cNvSpPr>
          <p:nvPr>
            <p:ph type="body" idx="1"/>
          </p:nvPr>
        </p:nvSpPr>
        <p:spPr>
          <a:xfrm>
            <a:off x="1343025" y="3636963"/>
            <a:ext cx="10750500" cy="297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Se você tivesse que usar apenas estilos embutidos, seus documentos ficariam rapidamente inchados e difíceis de manter.</a:t>
            </a:r>
            <a:endParaRPr dirty="0">
              <a:solidFill>
                <a:srgbClr val="000000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Não tem problema em criar estilos embutidos, desde que </a:t>
            </a:r>
            <a:r>
              <a:rPr lang="pt-BR" dirty="0" err="1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voce</a:t>
            </a:r>
            <a:r>
              <a:rPr lang="pt-BR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saiba o que esta fazendo, se for coisas pequenas e </a:t>
            </a:r>
            <a:r>
              <a:rPr lang="pt-BR" dirty="0" err="1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rapidas</a:t>
            </a:r>
            <a:r>
              <a:rPr lang="pt-BR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o estilo embutido é </a:t>
            </a:r>
            <a:r>
              <a:rPr lang="pt-BR" dirty="0" err="1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otimo</a:t>
            </a:r>
            <a:r>
              <a:rPr lang="pt-BR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.</a:t>
            </a:r>
            <a:endParaRPr dirty="0">
              <a:solidFill>
                <a:srgbClr val="000000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102" name="Google Shape;102;g826e711934_0_29:notes"/>
          <p:cNvSpPr txBox="1">
            <a:spLocks noGrp="1"/>
          </p:cNvSpPr>
          <p:nvPr>
            <p:ph type="sldNum" idx="12"/>
          </p:nvPr>
        </p:nvSpPr>
        <p:spPr>
          <a:xfrm>
            <a:off x="7610475" y="7177088"/>
            <a:ext cx="5823000" cy="37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pt-BR"/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26e71193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9763" y="944563"/>
            <a:ext cx="453707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26e711934_0_39:notes"/>
          <p:cNvSpPr txBox="1">
            <a:spLocks noGrp="1"/>
          </p:cNvSpPr>
          <p:nvPr>
            <p:ph type="body" idx="1"/>
          </p:nvPr>
        </p:nvSpPr>
        <p:spPr>
          <a:xfrm>
            <a:off x="1343025" y="3636963"/>
            <a:ext cx="10750500" cy="297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826e711934_0_39:notes"/>
          <p:cNvSpPr txBox="1">
            <a:spLocks noGrp="1"/>
          </p:cNvSpPr>
          <p:nvPr>
            <p:ph type="sldNum" idx="12"/>
          </p:nvPr>
        </p:nvSpPr>
        <p:spPr>
          <a:xfrm>
            <a:off x="7610475" y="7177088"/>
            <a:ext cx="5823000" cy="37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pt-BR"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26e71193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9763" y="944563"/>
            <a:ext cx="453707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26e711934_0_9:notes"/>
          <p:cNvSpPr txBox="1">
            <a:spLocks noGrp="1"/>
          </p:cNvSpPr>
          <p:nvPr>
            <p:ph type="body" idx="1"/>
          </p:nvPr>
        </p:nvSpPr>
        <p:spPr>
          <a:xfrm>
            <a:off x="1343025" y="3636963"/>
            <a:ext cx="10750500" cy="297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Problemas de fazer o CSS Embutido, repetição de código css.</a:t>
            </a:r>
            <a:endParaRPr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Não consigo re-aproveitar meu estilo em outras tag que eu queira.</a:t>
            </a:r>
            <a:endParaRPr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93" name="Google Shape;93;g826e711934_0_9:notes"/>
          <p:cNvSpPr txBox="1">
            <a:spLocks noGrp="1"/>
          </p:cNvSpPr>
          <p:nvPr>
            <p:ph type="sldNum" idx="12"/>
          </p:nvPr>
        </p:nvSpPr>
        <p:spPr>
          <a:xfrm>
            <a:off x="7610475" y="7177088"/>
            <a:ext cx="5823000" cy="37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pt-BR"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26e71193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9763" y="944563"/>
            <a:ext cx="453707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26e711934_0_39:notes"/>
          <p:cNvSpPr txBox="1">
            <a:spLocks noGrp="1"/>
          </p:cNvSpPr>
          <p:nvPr>
            <p:ph type="body" idx="1"/>
          </p:nvPr>
        </p:nvSpPr>
        <p:spPr>
          <a:xfrm>
            <a:off x="1343025" y="3636963"/>
            <a:ext cx="10750500" cy="297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826e711934_0_39:notes"/>
          <p:cNvSpPr txBox="1">
            <a:spLocks noGrp="1"/>
          </p:cNvSpPr>
          <p:nvPr>
            <p:ph type="sldNum" idx="12"/>
          </p:nvPr>
        </p:nvSpPr>
        <p:spPr>
          <a:xfrm>
            <a:off x="7610475" y="7177088"/>
            <a:ext cx="5823000" cy="37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pt-BR"/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26e71193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9763" y="944563"/>
            <a:ext cx="453707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26e711934_0_9:notes"/>
          <p:cNvSpPr txBox="1">
            <a:spLocks noGrp="1"/>
          </p:cNvSpPr>
          <p:nvPr>
            <p:ph type="body" idx="1"/>
          </p:nvPr>
        </p:nvSpPr>
        <p:spPr>
          <a:xfrm>
            <a:off x="1343025" y="3636963"/>
            <a:ext cx="10750500" cy="297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Problemas de fazer o CSS Embutido, repetição de código css.</a:t>
            </a:r>
            <a:endParaRPr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Não consigo re-aproveitar meu estilo em outras tag que eu queira.</a:t>
            </a:r>
            <a:endParaRPr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93" name="Google Shape;93;g826e711934_0_9:notes"/>
          <p:cNvSpPr txBox="1">
            <a:spLocks noGrp="1"/>
          </p:cNvSpPr>
          <p:nvPr>
            <p:ph type="sldNum" idx="12"/>
          </p:nvPr>
        </p:nvSpPr>
        <p:spPr>
          <a:xfrm>
            <a:off x="7610475" y="7177088"/>
            <a:ext cx="5823000" cy="37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pt-BR"/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9763" y="944563"/>
            <a:ext cx="453707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1343025" y="3636963"/>
            <a:ext cx="10750550" cy="297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 body, é um id, uma classe ou um id ?... -&gt; Pergunta que pode ser feita aos alunos na aula.</a:t>
            </a:r>
            <a:endParaRPr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120" name="Google Shape;120;p4:notes"/>
          <p:cNvSpPr txBox="1">
            <a:spLocks noGrp="1"/>
          </p:cNvSpPr>
          <p:nvPr>
            <p:ph type="sldNum" idx="12"/>
          </p:nvPr>
        </p:nvSpPr>
        <p:spPr>
          <a:xfrm>
            <a:off x="7610475" y="7177088"/>
            <a:ext cx="5822950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9763" y="944563"/>
            <a:ext cx="453707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1343025" y="3636963"/>
            <a:ext cx="10750550" cy="297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 body, é um id, uma classe ou um id ?... -&gt; Pergunta que pode ser feita aos alunos na aula.</a:t>
            </a:r>
            <a:endParaRPr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120" name="Google Shape;120;p4:notes"/>
          <p:cNvSpPr txBox="1">
            <a:spLocks noGrp="1"/>
          </p:cNvSpPr>
          <p:nvPr>
            <p:ph type="sldNum" idx="12"/>
          </p:nvPr>
        </p:nvSpPr>
        <p:spPr>
          <a:xfrm>
            <a:off x="7610475" y="7177088"/>
            <a:ext cx="5822950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9763" y="944563"/>
            <a:ext cx="453707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1343025" y="3636963"/>
            <a:ext cx="10750550" cy="297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 body, é um id, uma classe ou um id ?... -&gt; Pergunta que pode ser feita aos alunos na aula.</a:t>
            </a:r>
            <a:endParaRPr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120" name="Google Shape;120;p4:notes"/>
          <p:cNvSpPr txBox="1">
            <a:spLocks noGrp="1"/>
          </p:cNvSpPr>
          <p:nvPr>
            <p:ph type="sldNum" idx="12"/>
          </p:nvPr>
        </p:nvSpPr>
        <p:spPr>
          <a:xfrm>
            <a:off x="7610475" y="7177088"/>
            <a:ext cx="5822950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9763" y="944563"/>
            <a:ext cx="453707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1343025" y="3636963"/>
            <a:ext cx="10750550" cy="297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 body, é um id, uma classe ou um id ?... -&gt; Pergunta que pode ser feita aos alunos na aula.</a:t>
            </a:r>
            <a:endParaRPr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120" name="Google Shape;120;p4:notes"/>
          <p:cNvSpPr txBox="1">
            <a:spLocks noGrp="1"/>
          </p:cNvSpPr>
          <p:nvPr>
            <p:ph type="sldNum" idx="12"/>
          </p:nvPr>
        </p:nvSpPr>
        <p:spPr>
          <a:xfrm>
            <a:off x="7610475" y="7177088"/>
            <a:ext cx="5822950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9763" y="944563"/>
            <a:ext cx="453707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1343025" y="3636963"/>
            <a:ext cx="10750550" cy="297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- Diminuir Código desnecessário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9" name="Google Shape;139;p5:notes"/>
          <p:cNvSpPr txBox="1">
            <a:spLocks noGrp="1"/>
          </p:cNvSpPr>
          <p:nvPr>
            <p:ph type="sldNum" idx="12"/>
          </p:nvPr>
        </p:nvSpPr>
        <p:spPr>
          <a:xfrm>
            <a:off x="7610475" y="7177088"/>
            <a:ext cx="5822950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1343025" y="3636963"/>
            <a:ext cx="10750550" cy="29749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9763" y="944563"/>
            <a:ext cx="453707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26e711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9763" y="944563"/>
            <a:ext cx="453707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26e711934_0_0:notes"/>
          <p:cNvSpPr txBox="1">
            <a:spLocks noGrp="1"/>
          </p:cNvSpPr>
          <p:nvPr>
            <p:ph type="body" idx="1"/>
          </p:nvPr>
        </p:nvSpPr>
        <p:spPr>
          <a:xfrm>
            <a:off x="1343025" y="3636963"/>
            <a:ext cx="10750500" cy="297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px</a:t>
            </a:r>
            <a:r>
              <a:rPr lang="pt-BR" dirty="0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quando </a:t>
            </a:r>
            <a:r>
              <a:rPr lang="pt-BR" dirty="0" err="1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nao</a:t>
            </a:r>
            <a:r>
              <a:rPr lang="pt-BR" dirty="0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quero que o tamanho do meu elemento em si modifique em relação a tela</a:t>
            </a:r>
            <a:endParaRPr dirty="0"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% quando quero que o tamanho do meu elemento se modifique em relação a tela.</a:t>
            </a:r>
            <a:endParaRPr dirty="0"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vh</a:t>
            </a:r>
            <a:r>
              <a:rPr lang="pt-BR" dirty="0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vai de 0 a 100 referente a </a:t>
            </a:r>
            <a:r>
              <a:rPr lang="pt-BR" dirty="0" err="1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view</a:t>
            </a:r>
            <a:r>
              <a:rPr lang="pt-BR" dirty="0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da tela, pela altura</a:t>
            </a:r>
            <a:endParaRPr dirty="0"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vw</a:t>
            </a:r>
            <a:r>
              <a:rPr lang="pt-BR" dirty="0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vai de 0 a 100 referente a </a:t>
            </a:r>
            <a:r>
              <a:rPr lang="pt-BR" dirty="0" err="1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viwe</a:t>
            </a:r>
            <a:r>
              <a:rPr lang="pt-BR" dirty="0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da tela, pela largura</a:t>
            </a:r>
            <a:endParaRPr dirty="0"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157" name="Google Shape;157;g826e711934_0_0:notes"/>
          <p:cNvSpPr txBox="1">
            <a:spLocks noGrp="1"/>
          </p:cNvSpPr>
          <p:nvPr>
            <p:ph type="sldNum" idx="12"/>
          </p:nvPr>
        </p:nvSpPr>
        <p:spPr>
          <a:xfrm>
            <a:off x="7610475" y="7177088"/>
            <a:ext cx="5823000" cy="37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pt-BR"/>
              <a:t>20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26e711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9763" y="944563"/>
            <a:ext cx="453707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26e711934_0_0:notes"/>
          <p:cNvSpPr txBox="1">
            <a:spLocks noGrp="1"/>
          </p:cNvSpPr>
          <p:nvPr>
            <p:ph type="body" idx="1"/>
          </p:nvPr>
        </p:nvSpPr>
        <p:spPr>
          <a:xfrm>
            <a:off x="1343025" y="3636963"/>
            <a:ext cx="10750500" cy="297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px</a:t>
            </a:r>
            <a:r>
              <a:rPr lang="pt-BR" dirty="0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quando </a:t>
            </a:r>
            <a:r>
              <a:rPr lang="pt-BR" dirty="0" err="1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nao</a:t>
            </a:r>
            <a:r>
              <a:rPr lang="pt-BR" dirty="0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quero que o tamanho do meu elemento em si modifique em relação a tela</a:t>
            </a:r>
            <a:endParaRPr dirty="0"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% quando quero que o tamanho do meu elemento se modifique em relação a tela.</a:t>
            </a:r>
            <a:endParaRPr dirty="0"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vh</a:t>
            </a:r>
            <a:r>
              <a:rPr lang="pt-BR" dirty="0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vai de 0 a 100 referente a </a:t>
            </a:r>
            <a:r>
              <a:rPr lang="pt-BR" dirty="0" err="1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view</a:t>
            </a:r>
            <a:r>
              <a:rPr lang="pt-BR" dirty="0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da tela, pela altura</a:t>
            </a:r>
            <a:endParaRPr dirty="0"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vw</a:t>
            </a:r>
            <a:r>
              <a:rPr lang="pt-BR" dirty="0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vai de 0 a 100 referente a </a:t>
            </a:r>
            <a:r>
              <a:rPr lang="pt-BR" dirty="0" err="1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viwe</a:t>
            </a:r>
            <a:r>
              <a:rPr lang="pt-BR" dirty="0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da tela, pela largura</a:t>
            </a:r>
            <a:endParaRPr dirty="0"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157" name="Google Shape;157;g826e711934_0_0:notes"/>
          <p:cNvSpPr txBox="1">
            <a:spLocks noGrp="1"/>
          </p:cNvSpPr>
          <p:nvPr>
            <p:ph type="sldNum" idx="12"/>
          </p:nvPr>
        </p:nvSpPr>
        <p:spPr>
          <a:xfrm>
            <a:off x="7610475" y="7177088"/>
            <a:ext cx="5823000" cy="37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pt-BR"/>
              <a:t>21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9763" y="944563"/>
            <a:ext cx="453707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1343025" y="3636963"/>
            <a:ext cx="10750550" cy="297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 body, é um id, uma classe ou um id ?... -&gt; Pergunta que pode ser feita aos alunos na aula.</a:t>
            </a:r>
            <a:endParaRPr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120" name="Google Shape;120;p4:notes"/>
          <p:cNvSpPr txBox="1">
            <a:spLocks noGrp="1"/>
          </p:cNvSpPr>
          <p:nvPr>
            <p:ph type="sldNum" idx="12"/>
          </p:nvPr>
        </p:nvSpPr>
        <p:spPr>
          <a:xfrm>
            <a:off x="7610475" y="7177088"/>
            <a:ext cx="5822950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9763" y="944563"/>
            <a:ext cx="453707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1343025" y="3636963"/>
            <a:ext cx="10750550" cy="297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o body, é um id, uma classe ou um id ?... -&gt; Pergunta que pode ser feita aos alunos na aula.</a:t>
            </a:r>
            <a:endParaRPr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120" name="Google Shape;120;p4:notes"/>
          <p:cNvSpPr txBox="1">
            <a:spLocks noGrp="1"/>
          </p:cNvSpPr>
          <p:nvPr>
            <p:ph type="sldNum" idx="12"/>
          </p:nvPr>
        </p:nvSpPr>
        <p:spPr>
          <a:xfrm>
            <a:off x="7610475" y="7177088"/>
            <a:ext cx="5822950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9763" y="944563"/>
            <a:ext cx="453707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1343025" y="3636963"/>
            <a:ext cx="10750550" cy="297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6:notes"/>
          <p:cNvSpPr txBox="1">
            <a:spLocks noGrp="1"/>
          </p:cNvSpPr>
          <p:nvPr>
            <p:ph type="sldNum" idx="12"/>
          </p:nvPr>
        </p:nvSpPr>
        <p:spPr>
          <a:xfrm>
            <a:off x="7610475" y="7177088"/>
            <a:ext cx="5822950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9763" y="944563"/>
            <a:ext cx="453707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1343025" y="3636963"/>
            <a:ext cx="10750550" cy="297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Linguagem de Marcação de Hipertexto</a:t>
            </a:r>
            <a:endParaRPr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 são consideradas linguagens de programação ()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O Foco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sera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 </a:t>
            </a:r>
            <a:r>
              <a:rPr lang="pt-BR" sz="120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css</a:t>
            </a:r>
            <a:r>
              <a:rPr lang="pt-BR" sz="120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t-BR" dirty="0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- </a:t>
            </a:r>
            <a:r>
              <a:rPr lang="pt-BR" dirty="0" err="1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css</a:t>
            </a:r>
            <a:r>
              <a:rPr lang="pt-BR" dirty="0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é uma “folha de estilo” | </a:t>
            </a:r>
            <a:r>
              <a:rPr lang="pt-BR" dirty="0" err="1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stylesheet</a:t>
            </a:r>
            <a:r>
              <a:rPr lang="pt-BR" dirty="0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, uma linguagem para definir a apresentação de um documento escrito em HTML</a:t>
            </a:r>
            <a:endParaRPr dirty="0"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80" name="Google Shape;80;p3:notes"/>
          <p:cNvSpPr txBox="1">
            <a:spLocks noGrp="1"/>
          </p:cNvSpPr>
          <p:nvPr>
            <p:ph type="sldNum" idx="12"/>
          </p:nvPr>
        </p:nvSpPr>
        <p:spPr>
          <a:xfrm>
            <a:off x="7610475" y="7177088"/>
            <a:ext cx="5822950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5B734-F6C8-4263-8FE3-C183B1CC51E7}" type="slidenum">
              <a:rPr lang="pt-BR" smtClean="0"/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5B734-F6C8-4263-8FE3-C183B1CC51E7}" type="slidenum">
              <a:rPr lang="pt-BR" smtClean="0"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5B734-F6C8-4263-8FE3-C183B1CC51E7}" type="slidenum">
              <a:rPr lang="pt-BR" smtClean="0"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26e71193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9763" y="944563"/>
            <a:ext cx="453707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26e711934_0_9:notes"/>
          <p:cNvSpPr txBox="1">
            <a:spLocks noGrp="1"/>
          </p:cNvSpPr>
          <p:nvPr>
            <p:ph type="body" idx="1"/>
          </p:nvPr>
        </p:nvSpPr>
        <p:spPr>
          <a:xfrm>
            <a:off x="1343025" y="3636963"/>
            <a:ext cx="10750500" cy="297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Problemas de fazer o CSS Embutido, repetição de código css.</a:t>
            </a:r>
            <a:endParaRPr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Não consigo re-aproveitar meu estilo em outras tag que eu queira.</a:t>
            </a:r>
            <a:endParaRPr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93" name="Google Shape;93;g826e711934_0_9:notes"/>
          <p:cNvSpPr txBox="1">
            <a:spLocks noGrp="1"/>
          </p:cNvSpPr>
          <p:nvPr>
            <p:ph type="sldNum" idx="12"/>
          </p:nvPr>
        </p:nvSpPr>
        <p:spPr>
          <a:xfrm>
            <a:off x="7610475" y="7177088"/>
            <a:ext cx="5823000" cy="37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pt-BR"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26e71193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9763" y="944563"/>
            <a:ext cx="4537075" cy="2551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26e711934_0_9:notes"/>
          <p:cNvSpPr txBox="1">
            <a:spLocks noGrp="1"/>
          </p:cNvSpPr>
          <p:nvPr>
            <p:ph type="body" idx="1"/>
          </p:nvPr>
        </p:nvSpPr>
        <p:spPr>
          <a:xfrm>
            <a:off x="1343025" y="3636963"/>
            <a:ext cx="10750500" cy="297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Problemas de fazer o CSS Embutido, repetição de código css.</a:t>
            </a:r>
            <a:endParaRPr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Não consigo re-aproveitar meu estilo em outras tag que eu queira.</a:t>
            </a:r>
            <a:endParaRPr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93" name="Google Shape;93;g826e711934_0_9:notes"/>
          <p:cNvSpPr txBox="1">
            <a:spLocks noGrp="1"/>
          </p:cNvSpPr>
          <p:nvPr>
            <p:ph type="sldNum" idx="12"/>
          </p:nvPr>
        </p:nvSpPr>
        <p:spPr>
          <a:xfrm>
            <a:off x="7610475" y="7177088"/>
            <a:ext cx="5823000" cy="37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pt-BR"/>
              <a:t>9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0" y="4"/>
            <a:ext cx="13436600" cy="7556500"/>
          </a:xfrm>
          <a:custGeom>
            <a:avLst/>
            <a:gdLst/>
            <a:ahLst/>
            <a:cxnLst/>
            <a:rect l="l" t="t" r="r" b="b"/>
            <a:pathLst>
              <a:path w="13436600" h="7556500" extrusionOk="0">
                <a:moveTo>
                  <a:pt x="0" y="0"/>
                </a:moveTo>
                <a:lnTo>
                  <a:pt x="13436599" y="0"/>
                </a:lnTo>
                <a:lnTo>
                  <a:pt x="13436599" y="7556495"/>
                </a:lnTo>
                <a:lnTo>
                  <a:pt x="0" y="7556495"/>
                </a:lnTo>
                <a:lnTo>
                  <a:pt x="0" y="0"/>
                </a:lnTo>
                <a:close/>
              </a:path>
            </a:pathLst>
          </a:custGeom>
          <a:solidFill>
            <a:srgbClr val="24364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4568444" y="7027545"/>
            <a:ext cx="429971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671830" y="7027545"/>
            <a:ext cx="309041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9674352" y="7027545"/>
            <a:ext cx="309041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699966" y="113307"/>
            <a:ext cx="10036667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rgbClr val="31B8CD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89880" y="1336868"/>
            <a:ext cx="11656839" cy="494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4568444" y="7027545"/>
            <a:ext cx="429971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671830" y="7027545"/>
            <a:ext cx="309041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9674352" y="7027545"/>
            <a:ext cx="309041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007745" y="2342515"/>
            <a:ext cx="11421110" cy="158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2015490" y="4231640"/>
            <a:ext cx="9405620" cy="188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568444" y="7027545"/>
            <a:ext cx="429971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671830" y="7027545"/>
            <a:ext cx="309041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9674352" y="7027545"/>
            <a:ext cx="309041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1699966" y="113307"/>
            <a:ext cx="10036667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rgbClr val="31B8CD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671830" y="1737995"/>
            <a:ext cx="5844921" cy="498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919849" y="1737995"/>
            <a:ext cx="5844921" cy="498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568444" y="7027545"/>
            <a:ext cx="429971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671830" y="7027545"/>
            <a:ext cx="309041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9674352" y="7027545"/>
            <a:ext cx="309041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12605449" y="6950481"/>
            <a:ext cx="831215" cy="606425"/>
          </a:xfrm>
          <a:custGeom>
            <a:avLst/>
            <a:gdLst/>
            <a:ahLst/>
            <a:cxnLst/>
            <a:rect l="l" t="t" r="r" b="b"/>
            <a:pathLst>
              <a:path w="831215" h="606425" extrusionOk="0">
                <a:moveTo>
                  <a:pt x="831149" y="606018"/>
                </a:moveTo>
                <a:lnTo>
                  <a:pt x="0" y="606018"/>
                </a:lnTo>
                <a:lnTo>
                  <a:pt x="0" y="507928"/>
                </a:lnTo>
                <a:lnTo>
                  <a:pt x="3974" y="456728"/>
                </a:lnTo>
                <a:lnTo>
                  <a:pt x="17024" y="407053"/>
                </a:lnTo>
                <a:lnTo>
                  <a:pt x="38049" y="359328"/>
                </a:lnTo>
                <a:lnTo>
                  <a:pt x="66424" y="313928"/>
                </a:lnTo>
                <a:lnTo>
                  <a:pt x="77224" y="299203"/>
                </a:lnTo>
                <a:lnTo>
                  <a:pt x="89699" y="284828"/>
                </a:lnTo>
                <a:lnTo>
                  <a:pt x="101624" y="270478"/>
                </a:lnTo>
                <a:lnTo>
                  <a:pt x="115249" y="256903"/>
                </a:lnTo>
                <a:lnTo>
                  <a:pt x="144224" y="230903"/>
                </a:lnTo>
                <a:lnTo>
                  <a:pt x="193599" y="194828"/>
                </a:lnTo>
                <a:lnTo>
                  <a:pt x="229374" y="172703"/>
                </a:lnTo>
                <a:lnTo>
                  <a:pt x="267999" y="152528"/>
                </a:lnTo>
                <a:lnTo>
                  <a:pt x="308874" y="134278"/>
                </a:lnTo>
                <a:lnTo>
                  <a:pt x="352024" y="118378"/>
                </a:lnTo>
                <a:lnTo>
                  <a:pt x="397999" y="104403"/>
                </a:lnTo>
                <a:lnTo>
                  <a:pt x="831149" y="0"/>
                </a:lnTo>
                <a:lnTo>
                  <a:pt x="831149" y="606018"/>
                </a:lnTo>
                <a:close/>
              </a:path>
            </a:pathLst>
          </a:custGeom>
          <a:solidFill>
            <a:srgbClr val="282B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5" y="8"/>
            <a:ext cx="1832610" cy="1332865"/>
          </a:xfrm>
          <a:custGeom>
            <a:avLst/>
            <a:gdLst/>
            <a:ahLst/>
            <a:cxnLst/>
            <a:rect l="l" t="t" r="r" b="b"/>
            <a:pathLst>
              <a:path w="1832610" h="1332865" extrusionOk="0">
                <a:moveTo>
                  <a:pt x="0" y="1332355"/>
                </a:moveTo>
                <a:lnTo>
                  <a:pt x="0" y="1321653"/>
                </a:lnTo>
                <a:lnTo>
                  <a:pt x="1439036" y="810106"/>
                </a:lnTo>
                <a:lnTo>
                  <a:pt x="1442303" y="807674"/>
                </a:lnTo>
                <a:lnTo>
                  <a:pt x="1448381" y="802321"/>
                </a:lnTo>
                <a:lnTo>
                  <a:pt x="1456306" y="795516"/>
                </a:lnTo>
                <a:lnTo>
                  <a:pt x="1462843" y="789686"/>
                </a:lnTo>
                <a:lnTo>
                  <a:pt x="1465178" y="788221"/>
                </a:lnTo>
                <a:lnTo>
                  <a:pt x="1467501" y="786766"/>
                </a:lnTo>
                <a:lnTo>
                  <a:pt x="1486176" y="779961"/>
                </a:lnTo>
                <a:lnTo>
                  <a:pt x="1503903" y="772176"/>
                </a:lnTo>
                <a:lnTo>
                  <a:pt x="1538903" y="754669"/>
                </a:lnTo>
                <a:lnTo>
                  <a:pt x="1587890" y="724034"/>
                </a:lnTo>
                <a:lnTo>
                  <a:pt x="1631760" y="688052"/>
                </a:lnTo>
                <a:lnTo>
                  <a:pt x="1658818" y="660827"/>
                </a:lnTo>
                <a:lnTo>
                  <a:pt x="1671890" y="646724"/>
                </a:lnTo>
                <a:lnTo>
                  <a:pt x="1696155" y="617059"/>
                </a:lnTo>
                <a:lnTo>
                  <a:pt x="1718083" y="585447"/>
                </a:lnTo>
                <a:lnTo>
                  <a:pt x="1737215" y="551907"/>
                </a:lnTo>
                <a:lnTo>
                  <a:pt x="1754012" y="516887"/>
                </a:lnTo>
                <a:lnTo>
                  <a:pt x="1768472" y="481392"/>
                </a:lnTo>
                <a:lnTo>
                  <a:pt x="1779665" y="443952"/>
                </a:lnTo>
                <a:lnTo>
                  <a:pt x="1785270" y="424987"/>
                </a:lnTo>
                <a:lnTo>
                  <a:pt x="1792280" y="385595"/>
                </a:lnTo>
                <a:lnTo>
                  <a:pt x="1796937" y="345725"/>
                </a:lnTo>
                <a:lnTo>
                  <a:pt x="1798800" y="305365"/>
                </a:lnTo>
                <a:lnTo>
                  <a:pt x="1798800" y="135178"/>
                </a:lnTo>
                <a:lnTo>
                  <a:pt x="1410116" y="0"/>
                </a:lnTo>
                <a:lnTo>
                  <a:pt x="1440916" y="0"/>
                </a:lnTo>
                <a:lnTo>
                  <a:pt x="1798800" y="124475"/>
                </a:lnTo>
                <a:lnTo>
                  <a:pt x="1798800" y="0"/>
                </a:lnTo>
                <a:lnTo>
                  <a:pt x="1832410" y="0"/>
                </a:lnTo>
                <a:lnTo>
                  <a:pt x="1832410" y="327247"/>
                </a:lnTo>
                <a:lnTo>
                  <a:pt x="1830530" y="348645"/>
                </a:lnTo>
                <a:lnTo>
                  <a:pt x="1828667" y="370527"/>
                </a:lnTo>
                <a:lnTo>
                  <a:pt x="1822132" y="412342"/>
                </a:lnTo>
                <a:lnTo>
                  <a:pt x="1812802" y="453190"/>
                </a:lnTo>
                <a:lnTo>
                  <a:pt x="1800205" y="493060"/>
                </a:lnTo>
                <a:lnTo>
                  <a:pt x="1785270" y="531964"/>
                </a:lnTo>
                <a:lnTo>
                  <a:pt x="1766610" y="569404"/>
                </a:lnTo>
                <a:lnTo>
                  <a:pt x="1746072" y="604899"/>
                </a:lnTo>
                <a:lnTo>
                  <a:pt x="1722740" y="638942"/>
                </a:lnTo>
                <a:lnTo>
                  <a:pt x="1697085" y="670552"/>
                </a:lnTo>
                <a:lnTo>
                  <a:pt x="1669080" y="700209"/>
                </a:lnTo>
                <a:lnTo>
                  <a:pt x="1638753" y="727932"/>
                </a:lnTo>
                <a:lnTo>
                  <a:pt x="1606565" y="753214"/>
                </a:lnTo>
                <a:lnTo>
                  <a:pt x="1572498" y="775586"/>
                </a:lnTo>
                <a:lnTo>
                  <a:pt x="1536565" y="796004"/>
                </a:lnTo>
                <a:lnTo>
                  <a:pt x="1498300" y="813026"/>
                </a:lnTo>
                <a:lnTo>
                  <a:pt x="1475898" y="821286"/>
                </a:lnTo>
                <a:lnTo>
                  <a:pt x="1464706" y="821286"/>
                </a:lnTo>
                <a:lnTo>
                  <a:pt x="1454443" y="820321"/>
                </a:lnTo>
                <a:lnTo>
                  <a:pt x="1445573" y="819831"/>
                </a:lnTo>
                <a:lnTo>
                  <a:pt x="1442303" y="819831"/>
                </a:lnTo>
                <a:lnTo>
                  <a:pt x="0" y="1332355"/>
                </a:lnTo>
                <a:close/>
              </a:path>
            </a:pathLst>
          </a:custGeom>
          <a:solidFill>
            <a:srgbClr val="3B3D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181771" y="166083"/>
            <a:ext cx="1342099" cy="50010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3705517" y="1026272"/>
            <a:ext cx="7334235" cy="57721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2328982" y="5292789"/>
            <a:ext cx="1191895" cy="1006475"/>
          </a:xfrm>
          <a:custGeom>
            <a:avLst/>
            <a:gdLst/>
            <a:ahLst/>
            <a:cxnLst/>
            <a:rect l="l" t="t" r="r" b="b"/>
            <a:pathLst>
              <a:path w="1191895" h="1006475" extrusionOk="0">
                <a:moveTo>
                  <a:pt x="0" y="0"/>
                </a:moveTo>
                <a:lnTo>
                  <a:pt x="1191535" y="1006347"/>
                </a:lnTo>
              </a:path>
            </a:pathLst>
          </a:custGeom>
          <a:noFill/>
          <a:ln w="571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3459592" y="6227012"/>
            <a:ext cx="259079" cy="240029"/>
          </a:xfrm>
          <a:custGeom>
            <a:avLst/>
            <a:gdLst/>
            <a:ahLst/>
            <a:cxnLst/>
            <a:rect l="l" t="t" r="r" b="b"/>
            <a:pathLst>
              <a:path w="259079" h="240029" extrusionOk="0">
                <a:moveTo>
                  <a:pt x="259049" y="239474"/>
                </a:moveTo>
                <a:lnTo>
                  <a:pt x="0" y="144224"/>
                </a:lnTo>
                <a:lnTo>
                  <a:pt x="121824" y="0"/>
                </a:lnTo>
                <a:lnTo>
                  <a:pt x="259049" y="239474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3459592" y="6227012"/>
            <a:ext cx="259079" cy="240029"/>
          </a:xfrm>
          <a:custGeom>
            <a:avLst/>
            <a:gdLst/>
            <a:ahLst/>
            <a:cxnLst/>
            <a:rect l="l" t="t" r="r" b="b"/>
            <a:pathLst>
              <a:path w="259079" h="240029" extrusionOk="0">
                <a:moveTo>
                  <a:pt x="0" y="144224"/>
                </a:moveTo>
                <a:lnTo>
                  <a:pt x="259049" y="239474"/>
                </a:lnTo>
                <a:lnTo>
                  <a:pt x="121824" y="0"/>
                </a:lnTo>
                <a:lnTo>
                  <a:pt x="0" y="144224"/>
                </a:lnTo>
                <a:close/>
              </a:path>
            </a:pathLst>
          </a:custGeom>
          <a:noFill/>
          <a:ln w="571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1699966" y="113307"/>
            <a:ext cx="10036667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rgbClr val="31B8CD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4568444" y="7027545"/>
            <a:ext cx="429971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>
            <a:off x="671830" y="7027545"/>
            <a:ext cx="309041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9674352" y="7027545"/>
            <a:ext cx="309041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31B8CD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3/9/2021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2605449" y="6950481"/>
            <a:ext cx="831215" cy="606425"/>
          </a:xfrm>
          <a:custGeom>
            <a:avLst/>
            <a:gdLst/>
            <a:ahLst/>
            <a:cxnLst/>
            <a:rect l="l" t="t" r="r" b="b"/>
            <a:pathLst>
              <a:path w="831215" h="606425" extrusionOk="0">
                <a:moveTo>
                  <a:pt x="831149" y="606018"/>
                </a:moveTo>
                <a:lnTo>
                  <a:pt x="0" y="606018"/>
                </a:lnTo>
                <a:lnTo>
                  <a:pt x="0" y="507928"/>
                </a:lnTo>
                <a:lnTo>
                  <a:pt x="3974" y="456728"/>
                </a:lnTo>
                <a:lnTo>
                  <a:pt x="17024" y="407053"/>
                </a:lnTo>
                <a:lnTo>
                  <a:pt x="38049" y="359328"/>
                </a:lnTo>
                <a:lnTo>
                  <a:pt x="66424" y="313928"/>
                </a:lnTo>
                <a:lnTo>
                  <a:pt x="77224" y="299203"/>
                </a:lnTo>
                <a:lnTo>
                  <a:pt x="89699" y="284828"/>
                </a:lnTo>
                <a:lnTo>
                  <a:pt x="101624" y="270478"/>
                </a:lnTo>
                <a:lnTo>
                  <a:pt x="115249" y="256903"/>
                </a:lnTo>
                <a:lnTo>
                  <a:pt x="144224" y="230903"/>
                </a:lnTo>
                <a:lnTo>
                  <a:pt x="193599" y="194828"/>
                </a:lnTo>
                <a:lnTo>
                  <a:pt x="229374" y="172703"/>
                </a:lnTo>
                <a:lnTo>
                  <a:pt x="267999" y="152528"/>
                </a:lnTo>
                <a:lnTo>
                  <a:pt x="308874" y="134278"/>
                </a:lnTo>
                <a:lnTo>
                  <a:pt x="352024" y="118378"/>
                </a:lnTo>
                <a:lnTo>
                  <a:pt x="397999" y="104403"/>
                </a:lnTo>
                <a:lnTo>
                  <a:pt x="831149" y="0"/>
                </a:lnTo>
                <a:lnTo>
                  <a:pt x="831149" y="606018"/>
                </a:lnTo>
                <a:close/>
              </a:path>
            </a:pathLst>
          </a:custGeom>
          <a:solidFill>
            <a:srgbClr val="282B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5" y="8"/>
            <a:ext cx="1832610" cy="1332865"/>
          </a:xfrm>
          <a:custGeom>
            <a:avLst/>
            <a:gdLst/>
            <a:ahLst/>
            <a:cxnLst/>
            <a:rect l="l" t="t" r="r" b="b"/>
            <a:pathLst>
              <a:path w="1832610" h="1332865" extrusionOk="0">
                <a:moveTo>
                  <a:pt x="0" y="1332355"/>
                </a:moveTo>
                <a:lnTo>
                  <a:pt x="0" y="1321653"/>
                </a:lnTo>
                <a:lnTo>
                  <a:pt x="1439036" y="810106"/>
                </a:lnTo>
                <a:lnTo>
                  <a:pt x="1442303" y="807674"/>
                </a:lnTo>
                <a:lnTo>
                  <a:pt x="1448381" y="802321"/>
                </a:lnTo>
                <a:lnTo>
                  <a:pt x="1456306" y="795516"/>
                </a:lnTo>
                <a:lnTo>
                  <a:pt x="1462843" y="789686"/>
                </a:lnTo>
                <a:lnTo>
                  <a:pt x="1465178" y="788221"/>
                </a:lnTo>
                <a:lnTo>
                  <a:pt x="1467501" y="786766"/>
                </a:lnTo>
                <a:lnTo>
                  <a:pt x="1486176" y="779961"/>
                </a:lnTo>
                <a:lnTo>
                  <a:pt x="1503903" y="772176"/>
                </a:lnTo>
                <a:lnTo>
                  <a:pt x="1538903" y="754669"/>
                </a:lnTo>
                <a:lnTo>
                  <a:pt x="1587890" y="724034"/>
                </a:lnTo>
                <a:lnTo>
                  <a:pt x="1631760" y="688052"/>
                </a:lnTo>
                <a:lnTo>
                  <a:pt x="1658818" y="660827"/>
                </a:lnTo>
                <a:lnTo>
                  <a:pt x="1671890" y="646724"/>
                </a:lnTo>
                <a:lnTo>
                  <a:pt x="1696155" y="617059"/>
                </a:lnTo>
                <a:lnTo>
                  <a:pt x="1718083" y="585447"/>
                </a:lnTo>
                <a:lnTo>
                  <a:pt x="1737215" y="551907"/>
                </a:lnTo>
                <a:lnTo>
                  <a:pt x="1754012" y="516887"/>
                </a:lnTo>
                <a:lnTo>
                  <a:pt x="1768472" y="481392"/>
                </a:lnTo>
                <a:lnTo>
                  <a:pt x="1779665" y="443952"/>
                </a:lnTo>
                <a:lnTo>
                  <a:pt x="1785270" y="424987"/>
                </a:lnTo>
                <a:lnTo>
                  <a:pt x="1792280" y="385595"/>
                </a:lnTo>
                <a:lnTo>
                  <a:pt x="1796937" y="345725"/>
                </a:lnTo>
                <a:lnTo>
                  <a:pt x="1798800" y="305365"/>
                </a:lnTo>
                <a:lnTo>
                  <a:pt x="1798800" y="135178"/>
                </a:lnTo>
                <a:lnTo>
                  <a:pt x="1410116" y="0"/>
                </a:lnTo>
                <a:lnTo>
                  <a:pt x="1440916" y="0"/>
                </a:lnTo>
                <a:lnTo>
                  <a:pt x="1798800" y="124475"/>
                </a:lnTo>
                <a:lnTo>
                  <a:pt x="1798800" y="0"/>
                </a:lnTo>
                <a:lnTo>
                  <a:pt x="1832410" y="0"/>
                </a:lnTo>
                <a:lnTo>
                  <a:pt x="1832410" y="327247"/>
                </a:lnTo>
                <a:lnTo>
                  <a:pt x="1830530" y="348645"/>
                </a:lnTo>
                <a:lnTo>
                  <a:pt x="1828667" y="370527"/>
                </a:lnTo>
                <a:lnTo>
                  <a:pt x="1822132" y="412342"/>
                </a:lnTo>
                <a:lnTo>
                  <a:pt x="1812802" y="453190"/>
                </a:lnTo>
                <a:lnTo>
                  <a:pt x="1800205" y="493060"/>
                </a:lnTo>
                <a:lnTo>
                  <a:pt x="1785270" y="531964"/>
                </a:lnTo>
                <a:lnTo>
                  <a:pt x="1766610" y="569404"/>
                </a:lnTo>
                <a:lnTo>
                  <a:pt x="1746072" y="604899"/>
                </a:lnTo>
                <a:lnTo>
                  <a:pt x="1722740" y="638942"/>
                </a:lnTo>
                <a:lnTo>
                  <a:pt x="1697085" y="670552"/>
                </a:lnTo>
                <a:lnTo>
                  <a:pt x="1669080" y="700209"/>
                </a:lnTo>
                <a:lnTo>
                  <a:pt x="1638753" y="727932"/>
                </a:lnTo>
                <a:lnTo>
                  <a:pt x="1606565" y="753214"/>
                </a:lnTo>
                <a:lnTo>
                  <a:pt x="1572498" y="775586"/>
                </a:lnTo>
                <a:lnTo>
                  <a:pt x="1536565" y="796004"/>
                </a:lnTo>
                <a:lnTo>
                  <a:pt x="1498300" y="813026"/>
                </a:lnTo>
                <a:lnTo>
                  <a:pt x="1475898" y="821286"/>
                </a:lnTo>
                <a:lnTo>
                  <a:pt x="1464706" y="821286"/>
                </a:lnTo>
                <a:lnTo>
                  <a:pt x="1454443" y="820321"/>
                </a:lnTo>
                <a:lnTo>
                  <a:pt x="1445573" y="819831"/>
                </a:lnTo>
                <a:lnTo>
                  <a:pt x="1442303" y="819831"/>
                </a:lnTo>
                <a:lnTo>
                  <a:pt x="0" y="1332355"/>
                </a:lnTo>
                <a:close/>
              </a:path>
            </a:pathLst>
          </a:custGeom>
          <a:solidFill>
            <a:srgbClr val="3B3D4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181771" y="166083"/>
            <a:ext cx="1342099" cy="500102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1699966" y="113307"/>
            <a:ext cx="10036667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31B8CD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889880" y="1336868"/>
            <a:ext cx="11656839" cy="494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4568444" y="7027545"/>
            <a:ext cx="429971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dt" idx="10"/>
          </p:nvPr>
        </p:nvSpPr>
        <p:spPr>
          <a:xfrm>
            <a:off x="671830" y="7027545"/>
            <a:ext cx="309041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sldNum" idx="12"/>
          </p:nvPr>
        </p:nvSpPr>
        <p:spPr>
          <a:xfrm>
            <a:off x="9674352" y="7027545"/>
            <a:ext cx="309041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manac/propertie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hyperlink" Target="https://codepen.io/pen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flukeout.github.io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sololear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decademy.com/" TargetMode="Externa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pt/courses/free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5" y="157162"/>
            <a:ext cx="4792980" cy="7399655"/>
          </a:xfrm>
          <a:custGeom>
            <a:avLst/>
            <a:gdLst/>
            <a:ahLst/>
            <a:cxnLst/>
            <a:rect l="l" t="t" r="r" b="b"/>
            <a:pathLst>
              <a:path w="4792980" h="7399655" extrusionOk="0">
                <a:moveTo>
                  <a:pt x="0" y="114269"/>
                </a:moveTo>
                <a:lnTo>
                  <a:pt x="0" y="0"/>
                </a:lnTo>
                <a:lnTo>
                  <a:pt x="57843" y="0"/>
                </a:lnTo>
                <a:lnTo>
                  <a:pt x="153635" y="1048"/>
                </a:lnTo>
                <a:lnTo>
                  <a:pt x="246752" y="5244"/>
                </a:lnTo>
                <a:lnTo>
                  <a:pt x="339188" y="12154"/>
                </a:lnTo>
                <a:lnTo>
                  <a:pt x="430308" y="21163"/>
                </a:lnTo>
                <a:lnTo>
                  <a:pt x="518110" y="33318"/>
                </a:lnTo>
                <a:lnTo>
                  <a:pt x="605915" y="47077"/>
                </a:lnTo>
                <a:lnTo>
                  <a:pt x="690402" y="63983"/>
                </a:lnTo>
                <a:lnTo>
                  <a:pt x="773532" y="83604"/>
                </a:lnTo>
                <a:lnTo>
                  <a:pt x="855344" y="105261"/>
                </a:lnTo>
                <a:lnTo>
                  <a:pt x="876155" y="111616"/>
                </a:lnTo>
                <a:lnTo>
                  <a:pt x="82450" y="111616"/>
                </a:lnTo>
                <a:lnTo>
                  <a:pt x="41225" y="112664"/>
                </a:lnTo>
                <a:lnTo>
                  <a:pt x="19933" y="113714"/>
                </a:lnTo>
                <a:lnTo>
                  <a:pt x="0" y="114269"/>
                </a:lnTo>
                <a:close/>
              </a:path>
              <a:path w="4792980" h="7399655" extrusionOk="0">
                <a:moveTo>
                  <a:pt x="0" y="404756"/>
                </a:moveTo>
                <a:lnTo>
                  <a:pt x="0" y="304246"/>
                </a:lnTo>
                <a:lnTo>
                  <a:pt x="82450" y="111616"/>
                </a:lnTo>
                <a:lnTo>
                  <a:pt x="125673" y="111616"/>
                </a:lnTo>
                <a:lnTo>
                  <a:pt x="0" y="404756"/>
                </a:lnTo>
                <a:close/>
              </a:path>
              <a:path w="4792980" h="7399655" extrusionOk="0">
                <a:moveTo>
                  <a:pt x="4792476" y="7399337"/>
                </a:moveTo>
                <a:lnTo>
                  <a:pt x="4646676" y="7399337"/>
                </a:lnTo>
                <a:lnTo>
                  <a:pt x="4643959" y="7389222"/>
                </a:lnTo>
                <a:lnTo>
                  <a:pt x="4639959" y="7373922"/>
                </a:lnTo>
                <a:lnTo>
                  <a:pt x="4635309" y="7359097"/>
                </a:lnTo>
                <a:lnTo>
                  <a:pt x="4630659" y="7344797"/>
                </a:lnTo>
                <a:lnTo>
                  <a:pt x="4625334" y="7329972"/>
                </a:lnTo>
                <a:lnTo>
                  <a:pt x="4619334" y="7314622"/>
                </a:lnTo>
                <a:lnTo>
                  <a:pt x="4614709" y="7299822"/>
                </a:lnTo>
                <a:lnTo>
                  <a:pt x="4608034" y="7284997"/>
                </a:lnTo>
                <a:lnTo>
                  <a:pt x="4606034" y="7280247"/>
                </a:lnTo>
                <a:lnTo>
                  <a:pt x="4604734" y="7270197"/>
                </a:lnTo>
                <a:lnTo>
                  <a:pt x="4604734" y="7265947"/>
                </a:lnTo>
                <a:lnTo>
                  <a:pt x="4605359" y="7255872"/>
                </a:lnTo>
                <a:lnTo>
                  <a:pt x="4605359" y="7243172"/>
                </a:lnTo>
                <a:lnTo>
                  <a:pt x="4606034" y="7228922"/>
                </a:lnTo>
                <a:lnTo>
                  <a:pt x="4606709" y="7213547"/>
                </a:lnTo>
                <a:lnTo>
                  <a:pt x="4608034" y="7198747"/>
                </a:lnTo>
                <a:lnTo>
                  <a:pt x="4608709" y="7184997"/>
                </a:lnTo>
                <a:lnTo>
                  <a:pt x="4609359" y="7172272"/>
                </a:lnTo>
                <a:lnTo>
                  <a:pt x="4609359" y="7162772"/>
                </a:lnTo>
                <a:lnTo>
                  <a:pt x="2100489" y="1305956"/>
                </a:lnTo>
                <a:lnTo>
                  <a:pt x="2085189" y="1292691"/>
                </a:lnTo>
                <a:lnTo>
                  <a:pt x="2062579" y="1271034"/>
                </a:lnTo>
                <a:lnTo>
                  <a:pt x="2019317" y="1231854"/>
                </a:lnTo>
                <a:lnTo>
                  <a:pt x="1979410" y="1153557"/>
                </a:lnTo>
                <a:lnTo>
                  <a:pt x="1949490" y="1095372"/>
                </a:lnTo>
                <a:lnTo>
                  <a:pt x="1917572" y="1038732"/>
                </a:lnTo>
                <a:lnTo>
                  <a:pt x="1882300" y="982645"/>
                </a:lnTo>
                <a:lnTo>
                  <a:pt x="1845747" y="927607"/>
                </a:lnTo>
                <a:lnTo>
                  <a:pt x="1805840" y="874175"/>
                </a:lnTo>
                <a:lnTo>
                  <a:pt x="1765255" y="821792"/>
                </a:lnTo>
                <a:lnTo>
                  <a:pt x="1720673" y="770950"/>
                </a:lnTo>
                <a:lnTo>
                  <a:pt x="1674135" y="722268"/>
                </a:lnTo>
                <a:lnTo>
                  <a:pt x="1626238" y="674143"/>
                </a:lnTo>
                <a:lnTo>
                  <a:pt x="1575665" y="628113"/>
                </a:lnTo>
                <a:lnTo>
                  <a:pt x="1523135" y="584183"/>
                </a:lnTo>
                <a:lnTo>
                  <a:pt x="1468608" y="540805"/>
                </a:lnTo>
                <a:lnTo>
                  <a:pt x="1412043" y="500023"/>
                </a:lnTo>
                <a:lnTo>
                  <a:pt x="1353521" y="460348"/>
                </a:lnTo>
                <a:lnTo>
                  <a:pt x="1293681" y="422773"/>
                </a:lnTo>
                <a:lnTo>
                  <a:pt x="1231804" y="386801"/>
                </a:lnTo>
                <a:lnTo>
                  <a:pt x="1167969" y="353421"/>
                </a:lnTo>
                <a:lnTo>
                  <a:pt x="1102096" y="321151"/>
                </a:lnTo>
                <a:lnTo>
                  <a:pt x="1034944" y="291536"/>
                </a:lnTo>
                <a:lnTo>
                  <a:pt x="967074" y="264016"/>
                </a:lnTo>
                <a:lnTo>
                  <a:pt x="896569" y="238596"/>
                </a:lnTo>
                <a:lnTo>
                  <a:pt x="824744" y="215336"/>
                </a:lnTo>
                <a:lnTo>
                  <a:pt x="752920" y="193616"/>
                </a:lnTo>
                <a:lnTo>
                  <a:pt x="677740" y="175106"/>
                </a:lnTo>
                <a:lnTo>
                  <a:pt x="602600" y="158201"/>
                </a:lnTo>
                <a:lnTo>
                  <a:pt x="526100" y="144441"/>
                </a:lnTo>
                <a:lnTo>
                  <a:pt x="447605" y="132286"/>
                </a:lnTo>
                <a:lnTo>
                  <a:pt x="368470" y="123276"/>
                </a:lnTo>
                <a:lnTo>
                  <a:pt x="288655" y="116921"/>
                </a:lnTo>
                <a:lnTo>
                  <a:pt x="207484" y="112664"/>
                </a:lnTo>
                <a:lnTo>
                  <a:pt x="125673" y="111616"/>
                </a:lnTo>
                <a:lnTo>
                  <a:pt x="876155" y="111616"/>
                </a:lnTo>
                <a:lnTo>
                  <a:pt x="935157" y="129634"/>
                </a:lnTo>
                <a:lnTo>
                  <a:pt x="1012334" y="156101"/>
                </a:lnTo>
                <a:lnTo>
                  <a:pt x="1088794" y="185164"/>
                </a:lnTo>
                <a:lnTo>
                  <a:pt x="1161976" y="215891"/>
                </a:lnTo>
                <a:lnTo>
                  <a:pt x="1233801" y="249209"/>
                </a:lnTo>
                <a:lnTo>
                  <a:pt x="1302988" y="284686"/>
                </a:lnTo>
                <a:lnTo>
                  <a:pt x="1370818" y="322201"/>
                </a:lnTo>
                <a:lnTo>
                  <a:pt x="1436691" y="361381"/>
                </a:lnTo>
                <a:lnTo>
                  <a:pt x="1499208" y="402658"/>
                </a:lnTo>
                <a:lnTo>
                  <a:pt x="1561045" y="446588"/>
                </a:lnTo>
                <a:lnTo>
                  <a:pt x="1619568" y="491568"/>
                </a:lnTo>
                <a:lnTo>
                  <a:pt x="1676133" y="539203"/>
                </a:lnTo>
                <a:lnTo>
                  <a:pt x="1730660" y="588933"/>
                </a:lnTo>
                <a:lnTo>
                  <a:pt x="1782550" y="640268"/>
                </a:lnTo>
                <a:lnTo>
                  <a:pt x="1832445" y="693145"/>
                </a:lnTo>
                <a:lnTo>
                  <a:pt x="1878982" y="747688"/>
                </a:lnTo>
                <a:lnTo>
                  <a:pt x="1924882" y="803775"/>
                </a:lnTo>
                <a:lnTo>
                  <a:pt x="1966787" y="861957"/>
                </a:lnTo>
                <a:lnTo>
                  <a:pt x="2006695" y="921747"/>
                </a:lnTo>
                <a:lnTo>
                  <a:pt x="2044602" y="983140"/>
                </a:lnTo>
                <a:lnTo>
                  <a:pt x="2079197" y="1046134"/>
                </a:lnTo>
                <a:lnTo>
                  <a:pt x="2111794" y="1110674"/>
                </a:lnTo>
                <a:lnTo>
                  <a:pt x="2141034" y="1176324"/>
                </a:lnTo>
                <a:lnTo>
                  <a:pt x="2143712" y="1182124"/>
                </a:lnTo>
                <a:lnTo>
                  <a:pt x="2144392" y="1188479"/>
                </a:lnTo>
                <a:lnTo>
                  <a:pt x="2145709" y="1194279"/>
                </a:lnTo>
                <a:lnTo>
                  <a:pt x="2144392" y="1200139"/>
                </a:lnTo>
                <a:lnTo>
                  <a:pt x="2143688" y="1222847"/>
                </a:lnTo>
                <a:lnTo>
                  <a:pt x="2142394" y="1250364"/>
                </a:lnTo>
                <a:lnTo>
                  <a:pt x="2139037" y="1295899"/>
                </a:lnTo>
                <a:lnTo>
                  <a:pt x="4647259" y="7150072"/>
                </a:lnTo>
                <a:lnTo>
                  <a:pt x="4663234" y="7165422"/>
                </a:lnTo>
                <a:lnTo>
                  <a:pt x="4686534" y="7188122"/>
                </a:lnTo>
                <a:lnTo>
                  <a:pt x="4711134" y="7211447"/>
                </a:lnTo>
                <a:lnTo>
                  <a:pt x="4730434" y="7230447"/>
                </a:lnTo>
                <a:lnTo>
                  <a:pt x="4733759" y="7234172"/>
                </a:lnTo>
                <a:lnTo>
                  <a:pt x="4737734" y="7238972"/>
                </a:lnTo>
                <a:lnTo>
                  <a:pt x="4740384" y="7243722"/>
                </a:lnTo>
                <a:lnTo>
                  <a:pt x="4743734" y="7248472"/>
                </a:lnTo>
                <a:lnTo>
                  <a:pt x="4751734" y="7267547"/>
                </a:lnTo>
                <a:lnTo>
                  <a:pt x="4759034" y="7287097"/>
                </a:lnTo>
                <a:lnTo>
                  <a:pt x="4765659" y="7306647"/>
                </a:lnTo>
                <a:lnTo>
                  <a:pt x="4772334" y="7325722"/>
                </a:lnTo>
                <a:lnTo>
                  <a:pt x="4778334" y="7345347"/>
                </a:lnTo>
                <a:lnTo>
                  <a:pt x="4784284" y="7365397"/>
                </a:lnTo>
                <a:lnTo>
                  <a:pt x="4788959" y="7384472"/>
                </a:lnTo>
                <a:lnTo>
                  <a:pt x="4792476" y="7399337"/>
                </a:lnTo>
                <a:close/>
              </a:path>
            </a:pathLst>
          </a:custGeom>
          <a:solidFill>
            <a:srgbClr val="282B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8655282" y="0"/>
            <a:ext cx="4781550" cy="6311900"/>
          </a:xfrm>
          <a:custGeom>
            <a:avLst/>
            <a:gdLst/>
            <a:ahLst/>
            <a:cxnLst/>
            <a:rect l="l" t="t" r="r" b="b"/>
            <a:pathLst>
              <a:path w="4781550" h="6311900" extrusionOk="0">
                <a:moveTo>
                  <a:pt x="4781317" y="6311900"/>
                </a:moveTo>
                <a:lnTo>
                  <a:pt x="3535842" y="6311900"/>
                </a:lnTo>
                <a:lnTo>
                  <a:pt x="3465343" y="6299200"/>
                </a:lnTo>
                <a:lnTo>
                  <a:pt x="3394843" y="6299200"/>
                </a:lnTo>
                <a:lnTo>
                  <a:pt x="3326968" y="6286500"/>
                </a:lnTo>
                <a:lnTo>
                  <a:pt x="3258468" y="6286500"/>
                </a:lnTo>
                <a:lnTo>
                  <a:pt x="3065618" y="6248400"/>
                </a:lnTo>
                <a:lnTo>
                  <a:pt x="3003044" y="6223000"/>
                </a:lnTo>
                <a:lnTo>
                  <a:pt x="2942519" y="6210300"/>
                </a:lnTo>
                <a:lnTo>
                  <a:pt x="2883994" y="6184900"/>
                </a:lnTo>
                <a:lnTo>
                  <a:pt x="2826819" y="6172200"/>
                </a:lnTo>
                <a:lnTo>
                  <a:pt x="2715719" y="6121400"/>
                </a:lnTo>
                <a:lnTo>
                  <a:pt x="2663169" y="6096000"/>
                </a:lnTo>
                <a:lnTo>
                  <a:pt x="2611994" y="6057900"/>
                </a:lnTo>
                <a:lnTo>
                  <a:pt x="2562069" y="6032500"/>
                </a:lnTo>
                <a:lnTo>
                  <a:pt x="2514195" y="5994400"/>
                </a:lnTo>
                <a:lnTo>
                  <a:pt x="2468320" y="5969000"/>
                </a:lnTo>
                <a:lnTo>
                  <a:pt x="2423745" y="5930900"/>
                </a:lnTo>
                <a:lnTo>
                  <a:pt x="2379820" y="5892800"/>
                </a:lnTo>
                <a:lnTo>
                  <a:pt x="2338595" y="5854700"/>
                </a:lnTo>
                <a:lnTo>
                  <a:pt x="2299345" y="5816600"/>
                </a:lnTo>
                <a:lnTo>
                  <a:pt x="2261445" y="5778500"/>
                </a:lnTo>
                <a:lnTo>
                  <a:pt x="2226170" y="5740400"/>
                </a:lnTo>
                <a:lnTo>
                  <a:pt x="2191595" y="5689600"/>
                </a:lnTo>
                <a:lnTo>
                  <a:pt x="2159670" y="5651500"/>
                </a:lnTo>
                <a:lnTo>
                  <a:pt x="2129070" y="5600700"/>
                </a:lnTo>
                <a:lnTo>
                  <a:pt x="2100470" y="5562600"/>
                </a:lnTo>
                <a:lnTo>
                  <a:pt x="2074520" y="5511800"/>
                </a:lnTo>
                <a:lnTo>
                  <a:pt x="2049920" y="5461000"/>
                </a:lnTo>
                <a:lnTo>
                  <a:pt x="2027320" y="5410200"/>
                </a:lnTo>
                <a:lnTo>
                  <a:pt x="2024645" y="5410200"/>
                </a:lnTo>
                <a:lnTo>
                  <a:pt x="2023970" y="5397500"/>
                </a:lnTo>
                <a:lnTo>
                  <a:pt x="2024645" y="5397500"/>
                </a:lnTo>
                <a:lnTo>
                  <a:pt x="2025345" y="5372100"/>
                </a:lnTo>
                <a:lnTo>
                  <a:pt x="2026645" y="5359400"/>
                </a:lnTo>
                <a:lnTo>
                  <a:pt x="2028645" y="5321300"/>
                </a:lnTo>
                <a:lnTo>
                  <a:pt x="124349" y="876300"/>
                </a:lnTo>
                <a:lnTo>
                  <a:pt x="112399" y="863600"/>
                </a:lnTo>
                <a:lnTo>
                  <a:pt x="95074" y="850900"/>
                </a:lnTo>
                <a:lnTo>
                  <a:pt x="75799" y="825500"/>
                </a:lnTo>
                <a:lnTo>
                  <a:pt x="61174" y="812800"/>
                </a:lnTo>
                <a:lnTo>
                  <a:pt x="53874" y="812800"/>
                </a:lnTo>
                <a:lnTo>
                  <a:pt x="51199" y="800100"/>
                </a:lnTo>
                <a:lnTo>
                  <a:pt x="43199" y="787400"/>
                </a:lnTo>
                <a:lnTo>
                  <a:pt x="34549" y="762000"/>
                </a:lnTo>
                <a:lnTo>
                  <a:pt x="21274" y="711200"/>
                </a:lnTo>
                <a:lnTo>
                  <a:pt x="15274" y="698500"/>
                </a:lnTo>
                <a:lnTo>
                  <a:pt x="11299" y="673100"/>
                </a:lnTo>
                <a:lnTo>
                  <a:pt x="6624" y="647700"/>
                </a:lnTo>
                <a:lnTo>
                  <a:pt x="3999" y="622300"/>
                </a:lnTo>
                <a:lnTo>
                  <a:pt x="1999" y="609600"/>
                </a:lnTo>
                <a:lnTo>
                  <a:pt x="649" y="584200"/>
                </a:lnTo>
                <a:lnTo>
                  <a:pt x="0" y="558800"/>
                </a:lnTo>
                <a:lnTo>
                  <a:pt x="0" y="533400"/>
                </a:lnTo>
                <a:lnTo>
                  <a:pt x="1999" y="520700"/>
                </a:lnTo>
                <a:lnTo>
                  <a:pt x="3324" y="495300"/>
                </a:lnTo>
                <a:lnTo>
                  <a:pt x="5974" y="469900"/>
                </a:lnTo>
                <a:lnTo>
                  <a:pt x="9974" y="457200"/>
                </a:lnTo>
                <a:lnTo>
                  <a:pt x="14599" y="431800"/>
                </a:lnTo>
                <a:lnTo>
                  <a:pt x="19274" y="406400"/>
                </a:lnTo>
                <a:lnTo>
                  <a:pt x="25249" y="381000"/>
                </a:lnTo>
                <a:lnTo>
                  <a:pt x="32549" y="368300"/>
                </a:lnTo>
                <a:lnTo>
                  <a:pt x="40524" y="342900"/>
                </a:lnTo>
                <a:lnTo>
                  <a:pt x="48549" y="317500"/>
                </a:lnTo>
                <a:lnTo>
                  <a:pt x="57849" y="304800"/>
                </a:lnTo>
                <a:lnTo>
                  <a:pt x="67824" y="279400"/>
                </a:lnTo>
                <a:lnTo>
                  <a:pt x="79124" y="266700"/>
                </a:lnTo>
                <a:lnTo>
                  <a:pt x="91074" y="241300"/>
                </a:lnTo>
                <a:lnTo>
                  <a:pt x="102424" y="228600"/>
                </a:lnTo>
                <a:lnTo>
                  <a:pt x="115699" y="203200"/>
                </a:lnTo>
                <a:lnTo>
                  <a:pt x="130349" y="177800"/>
                </a:lnTo>
                <a:lnTo>
                  <a:pt x="144299" y="165100"/>
                </a:lnTo>
                <a:lnTo>
                  <a:pt x="160274" y="139700"/>
                </a:lnTo>
                <a:lnTo>
                  <a:pt x="177574" y="127000"/>
                </a:lnTo>
                <a:lnTo>
                  <a:pt x="194224" y="101600"/>
                </a:lnTo>
                <a:lnTo>
                  <a:pt x="210824" y="88900"/>
                </a:lnTo>
                <a:lnTo>
                  <a:pt x="229449" y="76200"/>
                </a:lnTo>
                <a:lnTo>
                  <a:pt x="248074" y="50800"/>
                </a:lnTo>
                <a:lnTo>
                  <a:pt x="286674" y="25400"/>
                </a:lnTo>
                <a:lnTo>
                  <a:pt x="326549" y="0"/>
                </a:lnTo>
                <a:lnTo>
                  <a:pt x="493524" y="0"/>
                </a:lnTo>
                <a:lnTo>
                  <a:pt x="475524" y="12700"/>
                </a:lnTo>
                <a:lnTo>
                  <a:pt x="458949" y="25400"/>
                </a:lnTo>
                <a:lnTo>
                  <a:pt x="442299" y="25400"/>
                </a:lnTo>
                <a:lnTo>
                  <a:pt x="426349" y="38100"/>
                </a:lnTo>
                <a:lnTo>
                  <a:pt x="409024" y="50800"/>
                </a:lnTo>
                <a:lnTo>
                  <a:pt x="393074" y="63500"/>
                </a:lnTo>
                <a:lnTo>
                  <a:pt x="378424" y="76200"/>
                </a:lnTo>
                <a:lnTo>
                  <a:pt x="332549" y="114300"/>
                </a:lnTo>
                <a:lnTo>
                  <a:pt x="318574" y="127000"/>
                </a:lnTo>
                <a:lnTo>
                  <a:pt x="305299" y="139700"/>
                </a:lnTo>
                <a:lnTo>
                  <a:pt x="291324" y="152400"/>
                </a:lnTo>
                <a:lnTo>
                  <a:pt x="277999" y="165100"/>
                </a:lnTo>
                <a:lnTo>
                  <a:pt x="265349" y="177800"/>
                </a:lnTo>
                <a:lnTo>
                  <a:pt x="250749" y="190500"/>
                </a:lnTo>
                <a:lnTo>
                  <a:pt x="236749" y="203200"/>
                </a:lnTo>
                <a:lnTo>
                  <a:pt x="223474" y="228600"/>
                </a:lnTo>
                <a:lnTo>
                  <a:pt x="211499" y="241300"/>
                </a:lnTo>
                <a:lnTo>
                  <a:pt x="200199" y="266700"/>
                </a:lnTo>
                <a:lnTo>
                  <a:pt x="188874" y="279400"/>
                </a:lnTo>
                <a:lnTo>
                  <a:pt x="178224" y="292100"/>
                </a:lnTo>
                <a:lnTo>
                  <a:pt x="168924" y="317500"/>
                </a:lnTo>
                <a:lnTo>
                  <a:pt x="159624" y="330200"/>
                </a:lnTo>
                <a:lnTo>
                  <a:pt x="152299" y="355600"/>
                </a:lnTo>
                <a:lnTo>
                  <a:pt x="144299" y="368300"/>
                </a:lnTo>
                <a:lnTo>
                  <a:pt x="137649" y="393700"/>
                </a:lnTo>
                <a:lnTo>
                  <a:pt x="131024" y="406400"/>
                </a:lnTo>
                <a:lnTo>
                  <a:pt x="126349" y="431800"/>
                </a:lnTo>
                <a:lnTo>
                  <a:pt x="121049" y="444500"/>
                </a:lnTo>
                <a:lnTo>
                  <a:pt x="114374" y="482600"/>
                </a:lnTo>
                <a:lnTo>
                  <a:pt x="111724" y="508000"/>
                </a:lnTo>
                <a:lnTo>
                  <a:pt x="109074" y="546100"/>
                </a:lnTo>
                <a:lnTo>
                  <a:pt x="108399" y="558800"/>
                </a:lnTo>
                <a:lnTo>
                  <a:pt x="109074" y="584200"/>
                </a:lnTo>
                <a:lnTo>
                  <a:pt x="110399" y="596900"/>
                </a:lnTo>
                <a:lnTo>
                  <a:pt x="112399" y="622300"/>
                </a:lnTo>
                <a:lnTo>
                  <a:pt x="115074" y="635000"/>
                </a:lnTo>
                <a:lnTo>
                  <a:pt x="118374" y="660400"/>
                </a:lnTo>
                <a:lnTo>
                  <a:pt x="123049" y="673100"/>
                </a:lnTo>
                <a:lnTo>
                  <a:pt x="127674" y="698500"/>
                </a:lnTo>
                <a:lnTo>
                  <a:pt x="133024" y="723900"/>
                </a:lnTo>
                <a:lnTo>
                  <a:pt x="139649" y="736600"/>
                </a:lnTo>
                <a:lnTo>
                  <a:pt x="146299" y="762000"/>
                </a:lnTo>
                <a:lnTo>
                  <a:pt x="154949" y="774700"/>
                </a:lnTo>
                <a:lnTo>
                  <a:pt x="155649" y="774700"/>
                </a:lnTo>
                <a:lnTo>
                  <a:pt x="156274" y="787400"/>
                </a:lnTo>
                <a:lnTo>
                  <a:pt x="156949" y="787400"/>
                </a:lnTo>
                <a:lnTo>
                  <a:pt x="156274" y="812800"/>
                </a:lnTo>
                <a:lnTo>
                  <a:pt x="155649" y="825500"/>
                </a:lnTo>
                <a:lnTo>
                  <a:pt x="153649" y="850900"/>
                </a:lnTo>
                <a:lnTo>
                  <a:pt x="152974" y="863600"/>
                </a:lnTo>
                <a:lnTo>
                  <a:pt x="2058570" y="5308600"/>
                </a:lnTo>
                <a:lnTo>
                  <a:pt x="2069895" y="5321300"/>
                </a:lnTo>
                <a:lnTo>
                  <a:pt x="2086495" y="5346700"/>
                </a:lnTo>
                <a:lnTo>
                  <a:pt x="2105120" y="5359400"/>
                </a:lnTo>
                <a:lnTo>
                  <a:pt x="2119770" y="5372100"/>
                </a:lnTo>
                <a:lnTo>
                  <a:pt x="2125745" y="5372100"/>
                </a:lnTo>
                <a:lnTo>
                  <a:pt x="2129745" y="5384800"/>
                </a:lnTo>
                <a:lnTo>
                  <a:pt x="2149695" y="5435600"/>
                </a:lnTo>
                <a:lnTo>
                  <a:pt x="2172320" y="5473700"/>
                </a:lnTo>
                <a:lnTo>
                  <a:pt x="2196920" y="5511800"/>
                </a:lnTo>
                <a:lnTo>
                  <a:pt x="2222870" y="5562600"/>
                </a:lnTo>
                <a:lnTo>
                  <a:pt x="2251470" y="5600700"/>
                </a:lnTo>
                <a:lnTo>
                  <a:pt x="2281395" y="5638800"/>
                </a:lnTo>
                <a:lnTo>
                  <a:pt x="2312670" y="5676900"/>
                </a:lnTo>
                <a:lnTo>
                  <a:pt x="2346595" y="5715000"/>
                </a:lnTo>
                <a:lnTo>
                  <a:pt x="2381820" y="5753100"/>
                </a:lnTo>
                <a:lnTo>
                  <a:pt x="2418395" y="5791200"/>
                </a:lnTo>
                <a:lnTo>
                  <a:pt x="2456345" y="5829300"/>
                </a:lnTo>
                <a:lnTo>
                  <a:pt x="2496920" y="5867400"/>
                </a:lnTo>
                <a:lnTo>
                  <a:pt x="2538144" y="5892800"/>
                </a:lnTo>
                <a:lnTo>
                  <a:pt x="2580694" y="5930900"/>
                </a:lnTo>
                <a:lnTo>
                  <a:pt x="2670519" y="5981700"/>
                </a:lnTo>
                <a:lnTo>
                  <a:pt x="2717719" y="6007100"/>
                </a:lnTo>
                <a:lnTo>
                  <a:pt x="2766269" y="6032500"/>
                </a:lnTo>
                <a:lnTo>
                  <a:pt x="2866719" y="6083300"/>
                </a:lnTo>
                <a:lnTo>
                  <a:pt x="2918594" y="6108700"/>
                </a:lnTo>
                <a:lnTo>
                  <a:pt x="2972494" y="6121400"/>
                </a:lnTo>
                <a:lnTo>
                  <a:pt x="3025668" y="6146800"/>
                </a:lnTo>
                <a:lnTo>
                  <a:pt x="3137418" y="6172200"/>
                </a:lnTo>
                <a:lnTo>
                  <a:pt x="3312368" y="6210300"/>
                </a:lnTo>
                <a:lnTo>
                  <a:pt x="3372893" y="6210300"/>
                </a:lnTo>
                <a:lnTo>
                  <a:pt x="3433418" y="6223000"/>
                </a:lnTo>
                <a:lnTo>
                  <a:pt x="4781317" y="6223000"/>
                </a:lnTo>
                <a:lnTo>
                  <a:pt x="4781317" y="6311900"/>
                </a:lnTo>
                <a:close/>
              </a:path>
              <a:path w="4781550" h="6311900" extrusionOk="0">
                <a:moveTo>
                  <a:pt x="4781317" y="2794000"/>
                </a:moveTo>
                <a:lnTo>
                  <a:pt x="4775640" y="2768600"/>
                </a:lnTo>
                <a:lnTo>
                  <a:pt x="4769015" y="2755900"/>
                </a:lnTo>
                <a:lnTo>
                  <a:pt x="4762365" y="2730500"/>
                </a:lnTo>
                <a:lnTo>
                  <a:pt x="4755040" y="2705100"/>
                </a:lnTo>
                <a:lnTo>
                  <a:pt x="4739065" y="2667000"/>
                </a:lnTo>
                <a:lnTo>
                  <a:pt x="4729765" y="2641600"/>
                </a:lnTo>
                <a:lnTo>
                  <a:pt x="3595717" y="0"/>
                </a:lnTo>
                <a:lnTo>
                  <a:pt x="3628267" y="0"/>
                </a:lnTo>
                <a:lnTo>
                  <a:pt x="4759040" y="2628900"/>
                </a:lnTo>
                <a:lnTo>
                  <a:pt x="4766340" y="2654300"/>
                </a:lnTo>
                <a:lnTo>
                  <a:pt x="4774315" y="2667000"/>
                </a:lnTo>
                <a:lnTo>
                  <a:pt x="4780990" y="2692400"/>
                </a:lnTo>
                <a:lnTo>
                  <a:pt x="4781317" y="2692400"/>
                </a:lnTo>
                <a:lnTo>
                  <a:pt x="4781317" y="2794000"/>
                </a:lnTo>
                <a:close/>
              </a:path>
              <a:path w="4781550" h="6311900" extrusionOk="0">
                <a:moveTo>
                  <a:pt x="4781317" y="368300"/>
                </a:moveTo>
                <a:lnTo>
                  <a:pt x="4755690" y="342900"/>
                </a:lnTo>
                <a:lnTo>
                  <a:pt x="4723090" y="317500"/>
                </a:lnTo>
                <a:lnTo>
                  <a:pt x="4688515" y="279400"/>
                </a:lnTo>
                <a:lnTo>
                  <a:pt x="4653965" y="254000"/>
                </a:lnTo>
                <a:lnTo>
                  <a:pt x="4617365" y="228600"/>
                </a:lnTo>
                <a:lnTo>
                  <a:pt x="4580090" y="203200"/>
                </a:lnTo>
                <a:lnTo>
                  <a:pt x="4502941" y="152400"/>
                </a:lnTo>
                <a:lnTo>
                  <a:pt x="4421141" y="101600"/>
                </a:lnTo>
                <a:lnTo>
                  <a:pt x="4379216" y="88900"/>
                </a:lnTo>
                <a:lnTo>
                  <a:pt x="4292091" y="38100"/>
                </a:lnTo>
                <a:lnTo>
                  <a:pt x="4202966" y="12700"/>
                </a:lnTo>
                <a:lnTo>
                  <a:pt x="4156392" y="0"/>
                </a:lnTo>
                <a:lnTo>
                  <a:pt x="4781317" y="0"/>
                </a:lnTo>
                <a:lnTo>
                  <a:pt x="4781317" y="368300"/>
                </a:lnTo>
                <a:close/>
              </a:path>
              <a:path w="4781550" h="6311900" extrusionOk="0">
                <a:moveTo>
                  <a:pt x="3590367" y="6223000"/>
                </a:moveTo>
                <a:lnTo>
                  <a:pt x="3557142" y="6223000"/>
                </a:lnTo>
                <a:lnTo>
                  <a:pt x="4729765" y="3479800"/>
                </a:lnTo>
                <a:lnTo>
                  <a:pt x="4739065" y="3467100"/>
                </a:lnTo>
                <a:lnTo>
                  <a:pt x="4755040" y="3416300"/>
                </a:lnTo>
                <a:lnTo>
                  <a:pt x="4762365" y="3403600"/>
                </a:lnTo>
                <a:lnTo>
                  <a:pt x="4775640" y="3352800"/>
                </a:lnTo>
                <a:lnTo>
                  <a:pt x="4781317" y="3340100"/>
                </a:lnTo>
                <a:lnTo>
                  <a:pt x="4781317" y="3441700"/>
                </a:lnTo>
                <a:lnTo>
                  <a:pt x="4780990" y="3441700"/>
                </a:lnTo>
                <a:lnTo>
                  <a:pt x="4774315" y="3454400"/>
                </a:lnTo>
                <a:lnTo>
                  <a:pt x="4766340" y="3479800"/>
                </a:lnTo>
                <a:lnTo>
                  <a:pt x="4759040" y="3492500"/>
                </a:lnTo>
                <a:lnTo>
                  <a:pt x="3590367" y="6223000"/>
                </a:lnTo>
                <a:close/>
              </a:path>
              <a:path w="4781550" h="6311900" extrusionOk="0">
                <a:moveTo>
                  <a:pt x="4781317" y="6223000"/>
                </a:moveTo>
                <a:lnTo>
                  <a:pt x="3678817" y="6223000"/>
                </a:lnTo>
                <a:lnTo>
                  <a:pt x="3723392" y="6210300"/>
                </a:lnTo>
                <a:lnTo>
                  <a:pt x="3809892" y="6210300"/>
                </a:lnTo>
                <a:lnTo>
                  <a:pt x="3852467" y="6197600"/>
                </a:lnTo>
                <a:lnTo>
                  <a:pt x="3895667" y="6197600"/>
                </a:lnTo>
                <a:lnTo>
                  <a:pt x="3979492" y="6172200"/>
                </a:lnTo>
                <a:lnTo>
                  <a:pt x="4021392" y="6172200"/>
                </a:lnTo>
                <a:lnTo>
                  <a:pt x="4062641" y="6159500"/>
                </a:lnTo>
                <a:lnTo>
                  <a:pt x="4260841" y="6096000"/>
                </a:lnTo>
                <a:lnTo>
                  <a:pt x="4298741" y="6070600"/>
                </a:lnTo>
                <a:lnTo>
                  <a:pt x="4372591" y="6045200"/>
                </a:lnTo>
                <a:lnTo>
                  <a:pt x="4408516" y="6019800"/>
                </a:lnTo>
                <a:lnTo>
                  <a:pt x="4445091" y="6007100"/>
                </a:lnTo>
                <a:lnTo>
                  <a:pt x="4479016" y="5981700"/>
                </a:lnTo>
                <a:lnTo>
                  <a:pt x="4513591" y="5969000"/>
                </a:lnTo>
                <a:lnTo>
                  <a:pt x="4547515" y="5943600"/>
                </a:lnTo>
                <a:lnTo>
                  <a:pt x="4580090" y="5918200"/>
                </a:lnTo>
                <a:lnTo>
                  <a:pt x="4612015" y="5892800"/>
                </a:lnTo>
                <a:lnTo>
                  <a:pt x="4643290" y="5880100"/>
                </a:lnTo>
                <a:lnTo>
                  <a:pt x="4673890" y="5854700"/>
                </a:lnTo>
                <a:lnTo>
                  <a:pt x="4703815" y="5829300"/>
                </a:lnTo>
                <a:lnTo>
                  <a:pt x="4761040" y="5778500"/>
                </a:lnTo>
                <a:lnTo>
                  <a:pt x="4781317" y="5753100"/>
                </a:lnTo>
                <a:lnTo>
                  <a:pt x="4781317" y="6223000"/>
                </a:lnTo>
                <a:close/>
              </a:path>
            </a:pathLst>
          </a:custGeom>
          <a:solidFill>
            <a:srgbClr val="282B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" name="Google Shape;60;p7"/>
          <p:cNvGrpSpPr/>
          <p:nvPr/>
        </p:nvGrpSpPr>
        <p:grpSpPr>
          <a:xfrm>
            <a:off x="0" y="3408368"/>
            <a:ext cx="4137613" cy="4148454"/>
            <a:chOff x="0" y="3408368"/>
            <a:chExt cx="4137613" cy="4148454"/>
          </a:xfrm>
        </p:grpSpPr>
        <p:sp>
          <p:nvSpPr>
            <p:cNvPr id="61" name="Google Shape;61;p7"/>
            <p:cNvSpPr/>
            <p:nvPr/>
          </p:nvSpPr>
          <p:spPr>
            <a:xfrm>
              <a:off x="0" y="3408368"/>
              <a:ext cx="3910965" cy="4148454"/>
            </a:xfrm>
            <a:custGeom>
              <a:avLst/>
              <a:gdLst/>
              <a:ahLst/>
              <a:cxnLst/>
              <a:rect l="l" t="t" r="r" b="b"/>
              <a:pathLst>
                <a:path w="3910965" h="4148454" extrusionOk="0">
                  <a:moveTo>
                    <a:pt x="3910680" y="4148131"/>
                  </a:moveTo>
                  <a:lnTo>
                    <a:pt x="0" y="4148131"/>
                  </a:lnTo>
                  <a:lnTo>
                    <a:pt x="0" y="0"/>
                  </a:lnTo>
                  <a:lnTo>
                    <a:pt x="522938" y="0"/>
                  </a:lnTo>
                  <a:lnTo>
                    <a:pt x="612776" y="1024"/>
                  </a:lnTo>
                  <a:lnTo>
                    <a:pt x="701926" y="5249"/>
                  </a:lnTo>
                  <a:lnTo>
                    <a:pt x="789740" y="12699"/>
                  </a:lnTo>
                  <a:lnTo>
                    <a:pt x="877553" y="21649"/>
                  </a:lnTo>
                  <a:lnTo>
                    <a:pt x="964063" y="34399"/>
                  </a:lnTo>
                  <a:lnTo>
                    <a:pt x="1049237" y="49199"/>
                  </a:lnTo>
                  <a:lnTo>
                    <a:pt x="1133727" y="66649"/>
                  </a:lnTo>
                  <a:lnTo>
                    <a:pt x="1217565" y="86749"/>
                  </a:lnTo>
                  <a:lnTo>
                    <a:pt x="1299379" y="109524"/>
                  </a:lnTo>
                  <a:lnTo>
                    <a:pt x="1380577" y="133849"/>
                  </a:lnTo>
                  <a:lnTo>
                    <a:pt x="1459754" y="161399"/>
                  </a:lnTo>
                  <a:lnTo>
                    <a:pt x="1537594" y="191024"/>
                  </a:lnTo>
                  <a:lnTo>
                    <a:pt x="1614096" y="222799"/>
                  </a:lnTo>
                  <a:lnTo>
                    <a:pt x="1687959" y="257199"/>
                  </a:lnTo>
                  <a:lnTo>
                    <a:pt x="1761138" y="293699"/>
                  </a:lnTo>
                  <a:lnTo>
                    <a:pt x="1833011" y="332849"/>
                  </a:lnTo>
                  <a:lnTo>
                    <a:pt x="1901528" y="372524"/>
                  </a:lnTo>
                  <a:lnTo>
                    <a:pt x="1969393" y="415424"/>
                  </a:lnTo>
                  <a:lnTo>
                    <a:pt x="2034588" y="460399"/>
                  </a:lnTo>
                  <a:lnTo>
                    <a:pt x="2097138" y="506998"/>
                  </a:lnTo>
                  <a:lnTo>
                    <a:pt x="2159005" y="555673"/>
                  </a:lnTo>
                  <a:lnTo>
                    <a:pt x="2217550" y="606473"/>
                  </a:lnTo>
                  <a:lnTo>
                    <a:pt x="2274102" y="658873"/>
                  </a:lnTo>
                  <a:lnTo>
                    <a:pt x="2328017" y="712823"/>
                  </a:lnTo>
                  <a:lnTo>
                    <a:pt x="2379260" y="768923"/>
                  </a:lnTo>
                  <a:lnTo>
                    <a:pt x="2427827" y="826623"/>
                  </a:lnTo>
                  <a:lnTo>
                    <a:pt x="2473722" y="885898"/>
                  </a:lnTo>
                  <a:lnTo>
                    <a:pt x="2516969" y="946773"/>
                  </a:lnTo>
                  <a:lnTo>
                    <a:pt x="2556869" y="1009197"/>
                  </a:lnTo>
                  <a:lnTo>
                    <a:pt x="2594819" y="1073272"/>
                  </a:lnTo>
                  <a:lnTo>
                    <a:pt x="2629394" y="1138872"/>
                  </a:lnTo>
                  <a:lnTo>
                    <a:pt x="2660694" y="1205572"/>
                  </a:lnTo>
                  <a:lnTo>
                    <a:pt x="3806392" y="3807817"/>
                  </a:lnTo>
                  <a:lnTo>
                    <a:pt x="3824367" y="3850142"/>
                  </a:lnTo>
                  <a:lnTo>
                    <a:pt x="3840992" y="3893017"/>
                  </a:lnTo>
                  <a:lnTo>
                    <a:pt x="3856292" y="3935892"/>
                  </a:lnTo>
                  <a:lnTo>
                    <a:pt x="3869617" y="3978216"/>
                  </a:lnTo>
                  <a:lnTo>
                    <a:pt x="3882242" y="4021616"/>
                  </a:lnTo>
                  <a:lnTo>
                    <a:pt x="3892892" y="4065541"/>
                  </a:lnTo>
                  <a:lnTo>
                    <a:pt x="3903542" y="4108916"/>
                  </a:lnTo>
                  <a:lnTo>
                    <a:pt x="3910680" y="4148131"/>
                  </a:lnTo>
                  <a:close/>
                </a:path>
              </a:pathLst>
            </a:custGeom>
            <a:solidFill>
              <a:srgbClr val="282B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3031443" y="3630617"/>
              <a:ext cx="1106170" cy="2500630"/>
            </a:xfrm>
            <a:custGeom>
              <a:avLst/>
              <a:gdLst/>
              <a:ahLst/>
              <a:cxnLst/>
              <a:rect l="l" t="t" r="r" b="b"/>
              <a:pathLst>
                <a:path w="1106170" h="2500629" extrusionOk="0">
                  <a:moveTo>
                    <a:pt x="1066372" y="2500294"/>
                  </a:moveTo>
                  <a:lnTo>
                    <a:pt x="0" y="9524"/>
                  </a:lnTo>
                  <a:lnTo>
                    <a:pt x="39224" y="0"/>
                  </a:lnTo>
                  <a:lnTo>
                    <a:pt x="1105622" y="2490769"/>
                  </a:lnTo>
                  <a:lnTo>
                    <a:pt x="1066372" y="2500294"/>
                  </a:lnTo>
                  <a:close/>
                </a:path>
              </a:pathLst>
            </a:custGeom>
            <a:solidFill>
              <a:srgbClr val="31B8C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7"/>
          <p:cNvGrpSpPr/>
          <p:nvPr/>
        </p:nvGrpSpPr>
        <p:grpSpPr>
          <a:xfrm>
            <a:off x="4558965" y="1057282"/>
            <a:ext cx="5399592" cy="3544882"/>
            <a:chOff x="4558965" y="1057282"/>
            <a:chExt cx="5399592" cy="3544882"/>
          </a:xfrm>
        </p:grpSpPr>
        <p:sp>
          <p:nvSpPr>
            <p:cNvPr id="64" name="Google Shape;64;p7"/>
            <p:cNvSpPr/>
            <p:nvPr/>
          </p:nvSpPr>
          <p:spPr>
            <a:xfrm>
              <a:off x="8856832" y="1057282"/>
              <a:ext cx="1101725" cy="2487930"/>
            </a:xfrm>
            <a:custGeom>
              <a:avLst/>
              <a:gdLst/>
              <a:ahLst/>
              <a:cxnLst/>
              <a:rect l="l" t="t" r="r" b="b"/>
              <a:pathLst>
                <a:path w="1101725" h="2487929" extrusionOk="0">
                  <a:moveTo>
                    <a:pt x="1062997" y="2487609"/>
                  </a:moveTo>
                  <a:lnTo>
                    <a:pt x="0" y="9514"/>
                  </a:lnTo>
                  <a:lnTo>
                    <a:pt x="39299" y="0"/>
                  </a:lnTo>
                  <a:lnTo>
                    <a:pt x="1101622" y="2478585"/>
                  </a:lnTo>
                  <a:lnTo>
                    <a:pt x="1062997" y="2487609"/>
                  </a:lnTo>
                  <a:close/>
                </a:path>
              </a:pathLst>
            </a:custGeom>
            <a:solidFill>
              <a:srgbClr val="31B8C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4558965" y="2990553"/>
              <a:ext cx="4324991" cy="1611611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>
            <a:spLocks noGrp="1"/>
          </p:cNvSpPr>
          <p:nvPr>
            <p:ph type="body" idx="1"/>
          </p:nvPr>
        </p:nvSpPr>
        <p:spPr>
          <a:xfrm>
            <a:off x="889880" y="1336868"/>
            <a:ext cx="11656800" cy="22460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47700" lvl="0" indent="-571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Wingdings" panose="05000000000000000000" pitchFamily="2" charset="2"/>
              <a:buChar char="v"/>
            </a:pPr>
            <a:r>
              <a:rPr lang="pt-BR" dirty="0" err="1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Tag</a:t>
            </a:r>
            <a:r>
              <a:rPr lang="pt-BR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com muitas propriedades</a:t>
            </a:r>
          </a:p>
          <a:p>
            <a:pPr marL="647700" lvl="0" indent="-571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Wingdings" panose="05000000000000000000" pitchFamily="2" charset="2"/>
              <a:buChar char="v"/>
            </a:pPr>
            <a:r>
              <a:rPr lang="pt-BR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Repetição de CSS (não reutilizável)</a:t>
            </a:r>
          </a:p>
          <a:p>
            <a:pPr marL="647700" lvl="0" indent="-571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Wingdings" panose="05000000000000000000" pitchFamily="2" charset="2"/>
              <a:buChar char="v"/>
            </a:pPr>
            <a:r>
              <a:rPr lang="pt-BR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Dificuldade de manutenção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Fira Code Light" panose="020B0809050000020004"/>
              <a:buChar char="❖"/>
            </a:pPr>
            <a:endParaRPr lang="pt-BR" dirty="0">
              <a:latin typeface="Exo 2 Medium" panose="00000600000000000000" pitchFamily="50" charset="0"/>
              <a:ea typeface="Fira Code Light" panose="020B0809050000020004"/>
              <a:cs typeface="Calibri" panose="020F0502020204030204" pitchFamily="34" charset="0"/>
              <a:sym typeface="Fira Code Light" panose="020B0809050000020004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Fira Code Light" panose="020B0809050000020004"/>
              <a:buChar char="❖"/>
            </a:pPr>
            <a:endParaRPr dirty="0">
              <a:latin typeface="Exo 2 Medium" panose="00000600000000000000" pitchFamily="50" charset="0"/>
              <a:ea typeface="Fira Code Light" panose="020B0809050000020004"/>
              <a:cs typeface="Calibri" panose="020F0502020204030204" pitchFamily="34" charset="0"/>
              <a:sym typeface="Fira Code Light" panose="020B0809050000020004"/>
            </a:endParaRPr>
          </a:p>
        </p:txBody>
      </p:sp>
      <p:pic>
        <p:nvPicPr>
          <p:cNvPr id="106" name="Google Shape;106;p1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509120" y="4189788"/>
            <a:ext cx="2526000" cy="25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920685" y="95035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Desvantagens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107297" y="4244477"/>
            <a:ext cx="656170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</a:t>
            </a:r>
            <a:r>
              <a:rPr lang="en-US" sz="2400" dirty="0">
                <a:solidFill>
                  <a:schemeClr val="bg2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p</a:t>
            </a:r>
            <a:r>
              <a:rPr lang="en-US" sz="2400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 </a:t>
            </a:r>
          </a:p>
          <a:p>
            <a:r>
              <a:rPr lang="en-US" sz="2400" dirty="0">
                <a:solidFill>
                  <a:schemeClr val="accent1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style</a:t>
            </a:r>
            <a:r>
              <a:rPr lang="en-US" sz="2400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="</a:t>
            </a:r>
            <a:r>
              <a:rPr lang="en-US" sz="2400" dirty="0">
                <a:solidFill>
                  <a:srgbClr val="C00000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font-size: 12px; </a:t>
            </a:r>
          </a:p>
          <a:p>
            <a:r>
              <a:rPr lang="en-US" sz="2400" dirty="0">
                <a:solidFill>
                  <a:srgbClr val="C00000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       color: grey; </a:t>
            </a:r>
          </a:p>
          <a:p>
            <a:r>
              <a:rPr lang="en-US" sz="2400" dirty="0">
                <a:solidFill>
                  <a:srgbClr val="C00000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	  font-weight:500;</a:t>
            </a:r>
          </a:p>
          <a:p>
            <a:r>
              <a:rPr lang="en-US" sz="2400" dirty="0">
                <a:solidFill>
                  <a:srgbClr val="C00000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       font-family: monospace;</a:t>
            </a:r>
            <a:r>
              <a:rPr lang="en-US" sz="2400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"&gt;</a:t>
            </a:r>
          </a:p>
          <a:p>
            <a:r>
              <a:rPr lang="en-US" sz="2400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&lt;/</a:t>
            </a:r>
            <a:r>
              <a:rPr lang="en-US" sz="2400" dirty="0">
                <a:solidFill>
                  <a:schemeClr val="bg2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p</a:t>
            </a:r>
            <a:r>
              <a:rPr lang="en-US" sz="2400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&gt;</a:t>
            </a:r>
          </a:p>
          <a:p>
            <a:endParaRPr lang="pt-BR" dirty="0">
              <a:latin typeface="Fira Code Light" panose="020B0809050000020004" charset="0"/>
              <a:ea typeface="Fira Code Light" panose="020B0809050000020004" charset="0"/>
              <a:cs typeface="Fira Code Light" panose="020B0809050000020004" charset="0"/>
            </a:endParaRPr>
          </a:p>
        </p:txBody>
      </p:sp>
      <p:sp>
        <p:nvSpPr>
          <p:cNvPr id="7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3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body" idx="1"/>
          </p:nvPr>
        </p:nvSpPr>
        <p:spPr>
          <a:xfrm>
            <a:off x="3268097" y="2660897"/>
            <a:ext cx="8231816" cy="45317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&lt;</a:t>
            </a:r>
            <a:r>
              <a:rPr lang="pt-BR" sz="2400" dirty="0" err="1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style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&gt;</a:t>
            </a:r>
            <a:endParaRPr sz="2400" dirty="0">
              <a:solidFill>
                <a:srgbClr val="000000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  </a:t>
            </a:r>
            <a:r>
              <a:rPr lang="pt-BR" sz="2400" i="1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.</a:t>
            </a:r>
            <a:r>
              <a:rPr lang="pt-BR" sz="2400" i="1" dirty="0">
                <a:solidFill>
                  <a:schemeClr val="accent6">
                    <a:lumMod val="75000"/>
                  </a:schemeClr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alerta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{</a:t>
            </a:r>
            <a:endParaRPr sz="2400" dirty="0">
              <a:solidFill>
                <a:srgbClr val="000000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    </a:t>
            </a:r>
            <a:r>
              <a:rPr lang="pt-BR" sz="2400" dirty="0">
                <a:solidFill>
                  <a:schemeClr val="accen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color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: </a:t>
            </a:r>
            <a:r>
              <a:rPr lang="pt-BR" sz="2400" dirty="0" err="1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red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;</a:t>
            </a:r>
            <a:endParaRPr sz="2400" dirty="0">
              <a:solidFill>
                <a:srgbClr val="000000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  }</a:t>
            </a:r>
            <a:endParaRPr sz="2400" dirty="0">
              <a:solidFill>
                <a:srgbClr val="000000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&lt;/</a:t>
            </a:r>
            <a:r>
              <a:rPr lang="pt-BR" sz="2400" dirty="0" err="1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style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&gt;</a:t>
            </a:r>
            <a:endParaRPr sz="2400" dirty="0"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&lt;</a:t>
            </a:r>
            <a:r>
              <a:rPr lang="pt-BR" sz="2400" dirty="0" err="1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body</a:t>
            </a:r>
            <a:r>
              <a:rPr lang="pt-BR" sz="2400" dirty="0"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&gt;</a:t>
            </a:r>
            <a:endParaRPr sz="2400" dirty="0"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	&lt;</a:t>
            </a:r>
            <a:r>
              <a:rPr lang="pt-BR" sz="2400" dirty="0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h1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</a:t>
            </a:r>
            <a:r>
              <a:rPr lang="pt-BR" sz="2400" i="1" dirty="0" err="1">
                <a:solidFill>
                  <a:schemeClr val="accen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class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="</a:t>
            </a:r>
            <a:r>
              <a:rPr lang="pt-BR" sz="2400" dirty="0">
                <a:solidFill>
                  <a:srgbClr val="C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alerta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"&gt; CSS interno!!!&lt;/</a:t>
            </a:r>
            <a:r>
              <a:rPr lang="pt-BR" sz="2400" dirty="0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h1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&gt;</a:t>
            </a:r>
            <a:endParaRPr sz="2400" dirty="0">
              <a:solidFill>
                <a:srgbClr val="000000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&lt;/</a:t>
            </a:r>
            <a:r>
              <a:rPr lang="pt-BR" sz="2400" dirty="0" err="1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body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&gt;</a:t>
            </a:r>
            <a:endParaRPr sz="2400" dirty="0">
              <a:solidFill>
                <a:srgbClr val="000000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8" name="Título 2"/>
          <p:cNvSpPr txBox="1"/>
          <p:nvPr/>
        </p:nvSpPr>
        <p:spPr>
          <a:xfrm>
            <a:off x="1955125" y="83000"/>
            <a:ext cx="10036667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31B8CD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pt-BR" dirty="0">
                <a:latin typeface="Exo 2 Medium" panose="00000600000000000000" pitchFamily="50" charset="0"/>
              </a:rPr>
              <a:t>Outras formar de utilizar CSS</a:t>
            </a:r>
          </a:p>
        </p:txBody>
      </p:sp>
      <p:sp>
        <p:nvSpPr>
          <p:cNvPr id="13" name="Google Shape;88;p9"/>
          <p:cNvSpPr txBox="1"/>
          <p:nvPr/>
        </p:nvSpPr>
        <p:spPr>
          <a:xfrm>
            <a:off x="1191741" y="1019976"/>
            <a:ext cx="11053118" cy="1338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pt-BR" sz="4000" b="1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CSS Interno:</a:t>
            </a:r>
            <a:r>
              <a:rPr lang="pt-BR" sz="40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colocado entre as </a:t>
            </a:r>
            <a:r>
              <a:rPr lang="pt-BR" sz="4000" dirty="0" err="1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tags</a:t>
            </a:r>
            <a:r>
              <a:rPr lang="pt-BR" sz="40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</a:t>
            </a:r>
            <a:r>
              <a:rPr lang="pt-BR" sz="4000" dirty="0">
                <a:solidFill>
                  <a:schemeClr val="bg2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Fira Code Light" panose="020B0809050000020004"/>
              </a:rPr>
              <a:t>&lt;</a:t>
            </a:r>
            <a:r>
              <a:rPr lang="pt-BR" sz="4000" dirty="0" err="1">
                <a:solidFill>
                  <a:schemeClr val="bg2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Fira Code Light" panose="020B0809050000020004"/>
              </a:rPr>
              <a:t>style</a:t>
            </a:r>
            <a:r>
              <a:rPr lang="pt-BR" sz="4000" dirty="0">
                <a:solidFill>
                  <a:schemeClr val="bg2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Fira Code Light" panose="020B0809050000020004"/>
              </a:rPr>
              <a:t>&gt;&lt;/</a:t>
            </a:r>
            <a:r>
              <a:rPr lang="pt-BR" sz="4000" dirty="0" err="1">
                <a:solidFill>
                  <a:schemeClr val="bg2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Fira Code Light" panose="020B0809050000020004"/>
              </a:rPr>
              <a:t>style</a:t>
            </a:r>
            <a:r>
              <a:rPr lang="pt-BR" sz="4000" dirty="0">
                <a:solidFill>
                  <a:schemeClr val="bg2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Fira Code Light" panose="020B0809050000020004"/>
              </a:rPr>
              <a:t>&gt; </a:t>
            </a:r>
            <a:r>
              <a:rPr lang="pt-BR" sz="40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do arquivo.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4840966" y="5678080"/>
            <a:ext cx="2889379" cy="570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: Angulado 15"/>
          <p:cNvCxnSpPr>
            <a:stCxn id="26" idx="1"/>
            <a:endCxn id="19" idx="2"/>
          </p:cNvCxnSpPr>
          <p:nvPr/>
        </p:nvCxnSpPr>
        <p:spPr>
          <a:xfrm rot="10800000" flipH="1" flipV="1">
            <a:off x="3569412" y="4002491"/>
            <a:ext cx="2716244" cy="2245802"/>
          </a:xfrm>
          <a:prstGeom prst="bentConnector4">
            <a:avLst>
              <a:gd name="adj1" fmla="val -40019"/>
              <a:gd name="adj2" fmla="val 137600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lchete Esquerdo 25"/>
          <p:cNvSpPr/>
          <p:nvPr/>
        </p:nvSpPr>
        <p:spPr>
          <a:xfrm>
            <a:off x="3569412" y="3278403"/>
            <a:ext cx="130110" cy="1448175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4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8;p9"/>
          <p:cNvSpPr txBox="1"/>
          <p:nvPr/>
        </p:nvSpPr>
        <p:spPr>
          <a:xfrm>
            <a:off x="2189435" y="3430486"/>
            <a:ext cx="9057729" cy="69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pt-BR" sz="4000" b="1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Vamos ver um exemplo no código?</a:t>
            </a:r>
            <a:endParaRPr lang="pt-BR" sz="4000" dirty="0">
              <a:latin typeface="Exo 2 Medium" panose="00000600000000000000" pitchFamily="50" charset="0"/>
              <a:ea typeface="Fira Code Light" panose="020B0809050000020004"/>
              <a:cs typeface="Calibri" panose="020F0502020204030204" pitchFamily="34" charset="0"/>
              <a:sym typeface="Fira Code Light" panose="020B0809050000020004"/>
            </a:endParaRPr>
          </a:p>
        </p:txBody>
      </p:sp>
      <p:sp>
        <p:nvSpPr>
          <p:cNvPr id="8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2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 txBox="1">
            <a:spLocks noGrp="1"/>
          </p:cNvSpPr>
          <p:nvPr>
            <p:ph type="body" idx="1"/>
          </p:nvPr>
        </p:nvSpPr>
        <p:spPr>
          <a:xfrm>
            <a:off x="877596" y="2745949"/>
            <a:ext cx="8469356" cy="42149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&lt;</a:t>
            </a:r>
            <a:r>
              <a:rPr lang="pt-BR" sz="2400" dirty="0" err="1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head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&gt;</a:t>
            </a: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  &lt;</a:t>
            </a:r>
            <a:r>
              <a:rPr lang="pt-BR" sz="2400" dirty="0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link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</a:t>
            </a:r>
            <a:r>
              <a:rPr lang="pt-BR" sz="2400" i="1" dirty="0" err="1">
                <a:solidFill>
                  <a:schemeClr val="accent5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rel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="</a:t>
            </a:r>
            <a:r>
              <a:rPr lang="pt-BR" sz="2400" dirty="0" err="1">
                <a:solidFill>
                  <a:srgbClr val="C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stylesheet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" </a:t>
            </a:r>
            <a:r>
              <a:rPr lang="pt-BR" sz="2400" i="1" dirty="0" err="1">
                <a:solidFill>
                  <a:schemeClr val="accent5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href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="</a:t>
            </a:r>
            <a:r>
              <a:rPr lang="pt-BR" sz="2400" dirty="0">
                <a:solidFill>
                  <a:srgbClr val="C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styles.css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“ &gt; </a:t>
            </a: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&lt;/</a:t>
            </a:r>
            <a:r>
              <a:rPr lang="pt-BR" sz="2400" dirty="0" err="1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head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&gt;</a:t>
            </a:r>
            <a:endParaRPr sz="2400" dirty="0">
              <a:solidFill>
                <a:srgbClr val="000000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&lt;</a:t>
            </a:r>
            <a:r>
              <a:rPr lang="pt-BR" sz="2400" dirty="0" err="1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body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&gt;</a:t>
            </a:r>
            <a:endParaRPr sz="2400" dirty="0">
              <a:solidFill>
                <a:srgbClr val="000000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  &lt;</a:t>
            </a:r>
            <a:r>
              <a:rPr lang="pt-BR" sz="2400" dirty="0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h1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</a:t>
            </a:r>
            <a:r>
              <a:rPr lang="pt-BR" sz="2400" i="1" dirty="0" err="1">
                <a:solidFill>
                  <a:schemeClr val="accent5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class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="</a:t>
            </a:r>
            <a:r>
              <a:rPr lang="pt-BR" sz="2400" dirty="0" err="1">
                <a:solidFill>
                  <a:srgbClr val="C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sucess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“ &gt; Externo!!! &lt;/</a:t>
            </a:r>
            <a:r>
              <a:rPr lang="pt-BR" sz="2400" dirty="0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h1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&gt;</a:t>
            </a:r>
            <a:endParaRPr sz="2400" dirty="0">
              <a:solidFill>
                <a:srgbClr val="000000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&lt;/</a:t>
            </a:r>
            <a:r>
              <a:rPr lang="pt-BR" sz="2400" dirty="0" err="1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body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&gt;</a:t>
            </a:r>
            <a:endParaRPr sz="2400" dirty="0">
              <a:solidFill>
                <a:srgbClr val="000000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8" name="Título 2"/>
          <p:cNvSpPr txBox="1"/>
          <p:nvPr/>
        </p:nvSpPr>
        <p:spPr>
          <a:xfrm>
            <a:off x="1955125" y="83000"/>
            <a:ext cx="10036667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31B8CD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pt-BR" dirty="0">
                <a:latin typeface="Exo 2 Medium" panose="00000600000000000000" pitchFamily="50" charset="0"/>
              </a:rPr>
              <a:t>Aproveitando o potencial do CSS</a:t>
            </a:r>
          </a:p>
        </p:txBody>
      </p:sp>
      <p:sp>
        <p:nvSpPr>
          <p:cNvPr id="11" name="Google Shape;88;p9"/>
          <p:cNvSpPr txBox="1"/>
          <p:nvPr/>
        </p:nvSpPr>
        <p:spPr>
          <a:xfrm>
            <a:off x="1446899" y="1001315"/>
            <a:ext cx="11053118" cy="1338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pt-BR" sz="4000" b="1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CSS Externo:</a:t>
            </a:r>
            <a:r>
              <a:rPr lang="pt-BR" sz="40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referenciando outro arquivo de extensão .css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5495220" y="3244763"/>
            <a:ext cx="3310555" cy="570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2067576" y="4754643"/>
            <a:ext cx="2784826" cy="570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Conector: Angulado 9"/>
          <p:cNvCxnSpPr>
            <a:stCxn id="14" idx="2"/>
            <a:endCxn id="22" idx="1"/>
          </p:cNvCxnSpPr>
          <p:nvPr/>
        </p:nvCxnSpPr>
        <p:spPr>
          <a:xfrm rot="16200000" flipH="1">
            <a:off x="7941850" y="3023624"/>
            <a:ext cx="613751" cy="21964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do 18"/>
          <p:cNvCxnSpPr>
            <a:stCxn id="15" idx="2"/>
            <a:endCxn id="23" idx="1"/>
          </p:cNvCxnSpPr>
          <p:nvPr/>
        </p:nvCxnSpPr>
        <p:spPr>
          <a:xfrm rot="16200000" flipH="1">
            <a:off x="4785535" y="3999310"/>
            <a:ext cx="1039417" cy="369050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88;p9"/>
          <p:cNvSpPr txBox="1"/>
          <p:nvPr/>
        </p:nvSpPr>
        <p:spPr>
          <a:xfrm>
            <a:off x="9346952" y="3759254"/>
            <a:ext cx="4279503" cy="1338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pt-BR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Arquivo .</a:t>
            </a:r>
            <a:r>
              <a:rPr lang="pt-BR" sz="3600" dirty="0" err="1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css</a:t>
            </a:r>
            <a:endParaRPr lang="pt-BR" sz="3600" dirty="0">
              <a:latin typeface="Exo 2 Medium" panose="00000600000000000000" pitchFamily="50" charset="0"/>
              <a:ea typeface="Fira Code Light" panose="020B0809050000020004"/>
              <a:cs typeface="Calibri" panose="020F0502020204030204" pitchFamily="34" charset="0"/>
              <a:sym typeface="Fira Code Light" panose="020B0809050000020004"/>
            </a:endParaRPr>
          </a:p>
          <a:p>
            <a:pPr lvl="0"/>
            <a:r>
              <a:rPr lang="pt-BR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(folha de estilo)</a:t>
            </a:r>
          </a:p>
        </p:txBody>
      </p:sp>
      <p:sp>
        <p:nvSpPr>
          <p:cNvPr id="23" name="Google Shape;88;p9"/>
          <p:cNvSpPr txBox="1"/>
          <p:nvPr/>
        </p:nvSpPr>
        <p:spPr>
          <a:xfrm>
            <a:off x="7150497" y="5694800"/>
            <a:ext cx="4279503" cy="1338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pt-BR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Classe do arquivo styles.css</a:t>
            </a:r>
          </a:p>
        </p:txBody>
      </p:sp>
      <p:sp>
        <p:nvSpPr>
          <p:cNvPr id="13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5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8;p9"/>
          <p:cNvSpPr txBox="1"/>
          <p:nvPr/>
        </p:nvSpPr>
        <p:spPr>
          <a:xfrm>
            <a:off x="2189435" y="3430486"/>
            <a:ext cx="9057729" cy="69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pt-BR" sz="4000" b="1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Vamos ver um exemplo no código?</a:t>
            </a:r>
            <a:endParaRPr lang="pt-BR" sz="4000" dirty="0">
              <a:latin typeface="Exo 2 Medium" panose="00000600000000000000" pitchFamily="50" charset="0"/>
              <a:ea typeface="Fira Code Light" panose="020B0809050000020004"/>
              <a:cs typeface="Calibri" panose="020F0502020204030204" pitchFamily="34" charset="0"/>
              <a:sym typeface="Fira Code Light" panose="020B0809050000020004"/>
            </a:endParaRPr>
          </a:p>
        </p:txBody>
      </p:sp>
      <p:sp>
        <p:nvSpPr>
          <p:cNvPr id="8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2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/>
          <p:nvPr/>
        </p:nvSpPr>
        <p:spPr>
          <a:xfrm>
            <a:off x="2015333" y="2565578"/>
            <a:ext cx="1640912" cy="628378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3"/>
          <p:cNvSpPr/>
          <p:nvPr/>
        </p:nvSpPr>
        <p:spPr>
          <a:xfrm>
            <a:off x="2777070" y="3284748"/>
            <a:ext cx="2286000" cy="62837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3"/>
          <p:cNvSpPr/>
          <p:nvPr/>
        </p:nvSpPr>
        <p:spPr>
          <a:xfrm>
            <a:off x="2814356" y="4003918"/>
            <a:ext cx="1447800" cy="62837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3"/>
          <p:cNvSpPr/>
          <p:nvPr/>
        </p:nvSpPr>
        <p:spPr>
          <a:xfrm>
            <a:off x="4876800" y="4003918"/>
            <a:ext cx="1956121" cy="628378"/>
          </a:xfrm>
          <a:prstGeom prst="roundRect">
            <a:avLst>
              <a:gd name="adj" fmla="val 16667"/>
            </a:avLst>
          </a:prstGeom>
          <a:solidFill>
            <a:srgbClr val="B2A0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3"/>
          <p:cNvSpPr/>
          <p:nvPr/>
        </p:nvSpPr>
        <p:spPr>
          <a:xfrm>
            <a:off x="5533394" y="3284748"/>
            <a:ext cx="643118" cy="628378"/>
          </a:xfrm>
          <a:prstGeom prst="roundRect">
            <a:avLst>
              <a:gd name="adj" fmla="val 16667"/>
            </a:avLst>
          </a:prstGeom>
          <a:solidFill>
            <a:srgbClr val="B2A0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/>
          </p:nvPr>
        </p:nvSpPr>
        <p:spPr>
          <a:xfrm>
            <a:off x="1993900" y="67918"/>
            <a:ext cx="4815840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Exo 2 Medium" panose="00000600000000000000" pitchFamily="50" charset="0"/>
              </a:rPr>
              <a:t>CSS Sintax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7982773" y="2428207"/>
            <a:ext cx="470323" cy="45081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xo 2 Medium" panose="000006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3"/>
          <p:cNvSpPr/>
          <p:nvPr/>
        </p:nvSpPr>
        <p:spPr>
          <a:xfrm>
            <a:off x="8030043" y="4532795"/>
            <a:ext cx="470323" cy="450819"/>
          </a:xfrm>
          <a:prstGeom prst="roundRect">
            <a:avLst>
              <a:gd name="adj" fmla="val 50000"/>
            </a:avLst>
          </a:prstGeom>
          <a:solidFill>
            <a:srgbClr val="B2A0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xo 2 Medium" panose="000006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3"/>
          <p:cNvSpPr/>
          <p:nvPr/>
        </p:nvSpPr>
        <p:spPr>
          <a:xfrm>
            <a:off x="7985588" y="3502830"/>
            <a:ext cx="470324" cy="45081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xo 2 Medium" panose="000006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3"/>
          <p:cNvSpPr txBox="1"/>
          <p:nvPr/>
        </p:nvSpPr>
        <p:spPr>
          <a:xfrm>
            <a:off x="8453096" y="2330450"/>
            <a:ext cx="40154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dk1"/>
                </a:solidFill>
                <a:latin typeface="Exo 2 Medium" panose="00000600000000000000" pitchFamily="50" charset="0"/>
                <a:ea typeface="Calibri"/>
                <a:cs typeface="Calibri"/>
                <a:sym typeface="Calibri"/>
              </a:rPr>
              <a:t>Chave/Seletores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8455912" y="3382745"/>
            <a:ext cx="36979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dk1"/>
                </a:solidFill>
                <a:latin typeface="Exo 2 Medium" panose="00000600000000000000" pitchFamily="50" charset="0"/>
                <a:ea typeface="Calibri"/>
                <a:cs typeface="Calibri"/>
                <a:sym typeface="Calibri"/>
              </a:rPr>
              <a:t>Propriedade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8500366" y="4433935"/>
            <a:ext cx="16611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dk1"/>
                </a:solidFill>
                <a:latin typeface="Exo 2 Medium" panose="00000600000000000000" pitchFamily="50" charset="0"/>
                <a:ea typeface="Calibri"/>
                <a:cs typeface="Calibri"/>
                <a:sym typeface="Calibri"/>
              </a:rPr>
              <a:t>Valor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16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6</a:t>
            </a:r>
            <a:endParaRPr dirty="0"/>
          </a:p>
        </p:txBody>
      </p:sp>
      <p:sp>
        <p:nvSpPr>
          <p:cNvPr id="127" name="Google Shape;127;p13"/>
          <p:cNvSpPr txBox="1"/>
          <p:nvPr/>
        </p:nvSpPr>
        <p:spPr>
          <a:xfrm>
            <a:off x="2015333" y="2453607"/>
            <a:ext cx="5299867" cy="308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err="1">
                <a:solidFill>
                  <a:schemeClr val="dk1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Calibri"/>
              </a:rPr>
              <a:t>body</a:t>
            </a:r>
            <a:r>
              <a:rPr lang="pt-BR" sz="4800" dirty="0">
                <a:solidFill>
                  <a:schemeClr val="dk1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Calibri"/>
              </a:rPr>
              <a:t> {   </a:t>
            </a:r>
            <a:endParaRPr sz="1200" dirty="0">
              <a:latin typeface="Fira Code Light" panose="020B0809050000020004" charset="0"/>
              <a:ea typeface="Fira Code Light" panose="020B0809050000020004" charset="0"/>
              <a:cs typeface="Fira Code Light" panose="020B08090500000200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chemeClr val="dk1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Calibri"/>
              </a:rPr>
              <a:t>  margin: 0; </a:t>
            </a:r>
            <a:endParaRPr sz="1200" dirty="0">
              <a:latin typeface="Fira Code Light" panose="020B0809050000020004" charset="0"/>
              <a:ea typeface="Fira Code Light" panose="020B0809050000020004" charset="0"/>
              <a:cs typeface="Fira Code Light" panose="020B08090500000200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chemeClr val="dk1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Calibri"/>
              </a:rPr>
              <a:t>  font: Arial;</a:t>
            </a:r>
            <a:endParaRPr sz="1200" dirty="0">
              <a:latin typeface="Fira Code Light" panose="020B0809050000020004" charset="0"/>
              <a:ea typeface="Fira Code Light" panose="020B0809050000020004" charset="0"/>
              <a:cs typeface="Fira Code Light" panose="020B08090500000200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chemeClr val="dk1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Calibri"/>
              </a:rPr>
              <a:t>}</a:t>
            </a:r>
            <a:endParaRPr sz="1200" dirty="0">
              <a:latin typeface="Fira Code Light" panose="020B0809050000020004" charset="0"/>
              <a:ea typeface="Fira Code Light" panose="020B0809050000020004" charset="0"/>
              <a:cs typeface="Fira Code Light" panose="020B08090500000200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/>
          <p:nvPr/>
        </p:nvSpPr>
        <p:spPr>
          <a:xfrm>
            <a:off x="1993900" y="1479728"/>
            <a:ext cx="1640912" cy="628378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3"/>
          <p:cNvSpPr/>
          <p:nvPr/>
        </p:nvSpPr>
        <p:spPr>
          <a:xfrm>
            <a:off x="2755637" y="2198898"/>
            <a:ext cx="2286000" cy="62837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3"/>
          <p:cNvSpPr/>
          <p:nvPr/>
        </p:nvSpPr>
        <p:spPr>
          <a:xfrm>
            <a:off x="2792923" y="2918068"/>
            <a:ext cx="1447800" cy="62837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3"/>
          <p:cNvSpPr/>
          <p:nvPr/>
        </p:nvSpPr>
        <p:spPr>
          <a:xfrm>
            <a:off x="4855367" y="2918068"/>
            <a:ext cx="1956121" cy="628378"/>
          </a:xfrm>
          <a:prstGeom prst="roundRect">
            <a:avLst>
              <a:gd name="adj" fmla="val 16667"/>
            </a:avLst>
          </a:prstGeom>
          <a:solidFill>
            <a:srgbClr val="B2A0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3"/>
          <p:cNvSpPr/>
          <p:nvPr/>
        </p:nvSpPr>
        <p:spPr>
          <a:xfrm>
            <a:off x="5511961" y="2198898"/>
            <a:ext cx="643118" cy="628378"/>
          </a:xfrm>
          <a:prstGeom prst="roundRect">
            <a:avLst>
              <a:gd name="adj" fmla="val 16667"/>
            </a:avLst>
          </a:prstGeom>
          <a:solidFill>
            <a:srgbClr val="B2A0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/>
          </p:nvPr>
        </p:nvSpPr>
        <p:spPr>
          <a:xfrm>
            <a:off x="1993900" y="67918"/>
            <a:ext cx="4815840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Exo 2 Medium" panose="00000600000000000000" pitchFamily="50" charset="0"/>
              </a:rPr>
              <a:t>CSS Sintax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7961340" y="1342357"/>
            <a:ext cx="470323" cy="45081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xo 2 Medium" panose="000006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3"/>
          <p:cNvSpPr/>
          <p:nvPr/>
        </p:nvSpPr>
        <p:spPr>
          <a:xfrm>
            <a:off x="8008610" y="3446945"/>
            <a:ext cx="470323" cy="450819"/>
          </a:xfrm>
          <a:prstGeom prst="roundRect">
            <a:avLst>
              <a:gd name="adj" fmla="val 50000"/>
            </a:avLst>
          </a:prstGeom>
          <a:solidFill>
            <a:srgbClr val="B2A0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xo 2 Medium" panose="000006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3"/>
          <p:cNvSpPr/>
          <p:nvPr/>
        </p:nvSpPr>
        <p:spPr>
          <a:xfrm>
            <a:off x="7964155" y="2416980"/>
            <a:ext cx="470324" cy="45081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xo 2 Medium" panose="000006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3"/>
          <p:cNvSpPr txBox="1"/>
          <p:nvPr/>
        </p:nvSpPr>
        <p:spPr>
          <a:xfrm>
            <a:off x="8431663" y="1244600"/>
            <a:ext cx="40154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dk1"/>
                </a:solidFill>
                <a:latin typeface="Exo 2 Medium" panose="00000600000000000000" pitchFamily="50" charset="0"/>
                <a:ea typeface="Calibri"/>
                <a:cs typeface="Calibri"/>
                <a:sym typeface="Calibri"/>
              </a:rPr>
              <a:t>Chave/Seletores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8434479" y="2296895"/>
            <a:ext cx="36979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dk1"/>
                </a:solidFill>
                <a:latin typeface="Exo 2 Medium" panose="00000600000000000000" pitchFamily="50" charset="0"/>
                <a:ea typeface="Calibri"/>
                <a:cs typeface="Calibri"/>
                <a:sym typeface="Calibri"/>
              </a:rPr>
              <a:t>Propriedade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8478933" y="3348085"/>
            <a:ext cx="16611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dk1"/>
                </a:solidFill>
                <a:latin typeface="Exo 2 Medium" panose="00000600000000000000" pitchFamily="50" charset="0"/>
                <a:ea typeface="Calibri"/>
                <a:cs typeface="Calibri"/>
                <a:sym typeface="Calibri"/>
              </a:rPr>
              <a:t>Valor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16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6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3400140" y="4848066"/>
            <a:ext cx="78965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Exo 2 Medium" panose="00000600000000000000" pitchFamily="50" charset="0"/>
              </a:rPr>
              <a:t>Seletores básicos:</a:t>
            </a:r>
          </a:p>
          <a:p>
            <a:r>
              <a:rPr lang="pt-BR" sz="3600" dirty="0">
                <a:latin typeface="Exo 2 Medium" panose="00000600000000000000" pitchFamily="50" charset="0"/>
              </a:rPr>
              <a:t>	tags html (apenas nome)</a:t>
            </a:r>
          </a:p>
          <a:p>
            <a:r>
              <a:rPr lang="pt-BR" sz="3600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	.minha-classe-de-estilo</a:t>
            </a:r>
          </a:p>
          <a:p>
            <a:r>
              <a:rPr lang="pt-BR" sz="3600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	#meu-id-do-elemento</a:t>
            </a:r>
          </a:p>
        </p:txBody>
      </p:sp>
      <p:sp>
        <p:nvSpPr>
          <p:cNvPr id="127" name="Google Shape;127;p13"/>
          <p:cNvSpPr txBox="1"/>
          <p:nvPr/>
        </p:nvSpPr>
        <p:spPr>
          <a:xfrm>
            <a:off x="1993900" y="1367757"/>
            <a:ext cx="5299867" cy="308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err="1">
                <a:solidFill>
                  <a:schemeClr val="dk1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Calibri"/>
              </a:rPr>
              <a:t>body</a:t>
            </a:r>
            <a:r>
              <a:rPr lang="pt-BR" sz="4800" dirty="0">
                <a:solidFill>
                  <a:schemeClr val="dk1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Calibri"/>
              </a:rPr>
              <a:t> {   </a:t>
            </a:r>
            <a:endParaRPr sz="1200" dirty="0">
              <a:latin typeface="Fira Code Light" panose="020B0809050000020004" charset="0"/>
              <a:ea typeface="Fira Code Light" panose="020B0809050000020004" charset="0"/>
              <a:cs typeface="Fira Code Light" panose="020B08090500000200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chemeClr val="dk1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Calibri"/>
              </a:rPr>
              <a:t>  margin: 0; </a:t>
            </a:r>
            <a:endParaRPr sz="1200" dirty="0">
              <a:latin typeface="Fira Code Light" panose="020B0809050000020004" charset="0"/>
              <a:ea typeface="Fira Code Light" panose="020B0809050000020004" charset="0"/>
              <a:cs typeface="Fira Code Light" panose="020B08090500000200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chemeClr val="dk1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Calibri"/>
              </a:rPr>
              <a:t>  font: Arial;</a:t>
            </a:r>
            <a:endParaRPr sz="1200" dirty="0">
              <a:latin typeface="Fira Code Light" panose="020B0809050000020004" charset="0"/>
              <a:ea typeface="Fira Code Light" panose="020B0809050000020004" charset="0"/>
              <a:cs typeface="Fira Code Light" panose="020B08090500000200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chemeClr val="dk1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Calibri"/>
              </a:rPr>
              <a:t>}</a:t>
            </a:r>
            <a:endParaRPr sz="1200" dirty="0">
              <a:latin typeface="Fira Code Light" panose="020B0809050000020004" charset="0"/>
              <a:ea typeface="Fira Code Light" panose="020B0809050000020004" charset="0"/>
              <a:cs typeface="Fira Code Light" panose="020B08090500000200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/>
          <p:nvPr/>
        </p:nvSpPr>
        <p:spPr>
          <a:xfrm>
            <a:off x="1993900" y="1479728"/>
            <a:ext cx="1640912" cy="628378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3"/>
          <p:cNvSpPr/>
          <p:nvPr/>
        </p:nvSpPr>
        <p:spPr>
          <a:xfrm>
            <a:off x="2755637" y="2198898"/>
            <a:ext cx="2286000" cy="62837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3"/>
          <p:cNvSpPr/>
          <p:nvPr/>
        </p:nvSpPr>
        <p:spPr>
          <a:xfrm>
            <a:off x="2792923" y="2918068"/>
            <a:ext cx="1447800" cy="62837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3"/>
          <p:cNvSpPr/>
          <p:nvPr/>
        </p:nvSpPr>
        <p:spPr>
          <a:xfrm>
            <a:off x="4855367" y="2918068"/>
            <a:ext cx="1956121" cy="628378"/>
          </a:xfrm>
          <a:prstGeom prst="roundRect">
            <a:avLst>
              <a:gd name="adj" fmla="val 16667"/>
            </a:avLst>
          </a:prstGeom>
          <a:solidFill>
            <a:srgbClr val="B2A0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3"/>
          <p:cNvSpPr/>
          <p:nvPr/>
        </p:nvSpPr>
        <p:spPr>
          <a:xfrm>
            <a:off x="5511961" y="2198898"/>
            <a:ext cx="643118" cy="628378"/>
          </a:xfrm>
          <a:prstGeom prst="roundRect">
            <a:avLst>
              <a:gd name="adj" fmla="val 16667"/>
            </a:avLst>
          </a:prstGeom>
          <a:solidFill>
            <a:srgbClr val="B2A0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/>
          </p:nvPr>
        </p:nvSpPr>
        <p:spPr>
          <a:xfrm>
            <a:off x="1993900" y="67918"/>
            <a:ext cx="4815840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Exo 2 Medium" panose="00000600000000000000" pitchFamily="50" charset="0"/>
              </a:rPr>
              <a:t>CSS Sintax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7961340" y="1342357"/>
            <a:ext cx="470323" cy="45081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xo 2 Medium" panose="000006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3"/>
          <p:cNvSpPr/>
          <p:nvPr/>
        </p:nvSpPr>
        <p:spPr>
          <a:xfrm>
            <a:off x="8008610" y="3446945"/>
            <a:ext cx="470323" cy="450819"/>
          </a:xfrm>
          <a:prstGeom prst="roundRect">
            <a:avLst>
              <a:gd name="adj" fmla="val 50000"/>
            </a:avLst>
          </a:prstGeom>
          <a:solidFill>
            <a:srgbClr val="B2A0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xo 2 Medium" panose="000006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3"/>
          <p:cNvSpPr/>
          <p:nvPr/>
        </p:nvSpPr>
        <p:spPr>
          <a:xfrm>
            <a:off x="7964155" y="2416980"/>
            <a:ext cx="470324" cy="45081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xo 2 Medium" panose="000006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3"/>
          <p:cNvSpPr txBox="1"/>
          <p:nvPr/>
        </p:nvSpPr>
        <p:spPr>
          <a:xfrm>
            <a:off x="8431663" y="1244600"/>
            <a:ext cx="40154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dk1"/>
                </a:solidFill>
                <a:latin typeface="Exo 2 Medium" panose="00000600000000000000" pitchFamily="50" charset="0"/>
                <a:ea typeface="Calibri"/>
                <a:cs typeface="Calibri"/>
                <a:sym typeface="Calibri"/>
              </a:rPr>
              <a:t>Chave/Seletores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8434479" y="2296895"/>
            <a:ext cx="36979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dk1"/>
                </a:solidFill>
                <a:latin typeface="Exo 2 Medium" panose="00000600000000000000" pitchFamily="50" charset="0"/>
                <a:ea typeface="Calibri"/>
                <a:cs typeface="Calibri"/>
                <a:sym typeface="Calibri"/>
              </a:rPr>
              <a:t>Propriedade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8478933" y="3348085"/>
            <a:ext cx="16611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dk1"/>
                </a:solidFill>
                <a:latin typeface="Exo 2 Medium" panose="00000600000000000000" pitchFamily="50" charset="0"/>
                <a:ea typeface="Calibri"/>
                <a:cs typeface="Calibri"/>
                <a:sym typeface="Calibri"/>
              </a:rPr>
              <a:t>Valor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16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6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3400140" y="4848066"/>
            <a:ext cx="78965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Exo 2 Medium" panose="00000600000000000000" pitchFamily="50" charset="0"/>
              </a:rPr>
              <a:t>Seletores básicos:</a:t>
            </a:r>
          </a:p>
          <a:p>
            <a:r>
              <a:rPr lang="pt-BR" sz="3600" dirty="0">
                <a:latin typeface="Exo 2 Medium" panose="00000600000000000000" pitchFamily="50" charset="0"/>
              </a:rPr>
              <a:t>	tags html (apenas nome)</a:t>
            </a:r>
          </a:p>
          <a:p>
            <a:r>
              <a:rPr lang="pt-BR" sz="3600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	.minha-classe-de-estilo</a:t>
            </a:r>
          </a:p>
          <a:p>
            <a:r>
              <a:rPr lang="pt-BR" sz="3600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	#meu-id-do-elemento</a:t>
            </a:r>
          </a:p>
        </p:txBody>
      </p:sp>
      <p:sp>
        <p:nvSpPr>
          <p:cNvPr id="3" name="Google Shape;122;p13"/>
          <p:cNvSpPr/>
          <p:nvPr/>
        </p:nvSpPr>
        <p:spPr>
          <a:xfrm>
            <a:off x="4426009" y="6041567"/>
            <a:ext cx="217824" cy="441960"/>
          </a:xfrm>
          <a:prstGeom prst="roundRect">
            <a:avLst>
              <a:gd name="adj" fmla="val 16667"/>
            </a:avLst>
          </a:prstGeom>
          <a:solidFill>
            <a:srgbClr val="4BACC6">
              <a:alpha val="43137"/>
            </a:srgb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3"/>
          <p:cNvSpPr txBox="1"/>
          <p:nvPr/>
        </p:nvSpPr>
        <p:spPr>
          <a:xfrm>
            <a:off x="1993900" y="1367757"/>
            <a:ext cx="5299867" cy="308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err="1">
                <a:solidFill>
                  <a:schemeClr val="dk1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Calibri"/>
              </a:rPr>
              <a:t>body</a:t>
            </a:r>
            <a:r>
              <a:rPr lang="pt-BR" sz="4800" dirty="0">
                <a:solidFill>
                  <a:schemeClr val="dk1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Calibri"/>
              </a:rPr>
              <a:t> {   </a:t>
            </a:r>
            <a:endParaRPr sz="1200" dirty="0">
              <a:latin typeface="Fira Code Light" panose="020B0809050000020004" charset="0"/>
              <a:ea typeface="Fira Code Light" panose="020B0809050000020004" charset="0"/>
              <a:cs typeface="Fira Code Light" panose="020B08090500000200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chemeClr val="dk1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Calibri"/>
              </a:rPr>
              <a:t>  margin: 0; </a:t>
            </a:r>
            <a:endParaRPr sz="1200" dirty="0">
              <a:latin typeface="Fira Code Light" panose="020B0809050000020004" charset="0"/>
              <a:ea typeface="Fira Code Light" panose="020B0809050000020004" charset="0"/>
              <a:cs typeface="Fira Code Light" panose="020B08090500000200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chemeClr val="dk1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Calibri"/>
              </a:rPr>
              <a:t>  font: Arial;</a:t>
            </a:r>
            <a:endParaRPr sz="1200" dirty="0">
              <a:latin typeface="Fira Code Light" panose="020B0809050000020004" charset="0"/>
              <a:ea typeface="Fira Code Light" panose="020B0809050000020004" charset="0"/>
              <a:cs typeface="Fira Code Light" panose="020B08090500000200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chemeClr val="dk1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Calibri"/>
              </a:rPr>
              <a:t>}</a:t>
            </a:r>
            <a:endParaRPr sz="1200" dirty="0">
              <a:latin typeface="Fira Code Light" panose="020B0809050000020004" charset="0"/>
              <a:ea typeface="Fira Code Light" panose="020B0809050000020004" charset="0"/>
              <a:cs typeface="Fira Code Light" panose="020B08090500000200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2;p13"/>
          <p:cNvSpPr/>
          <p:nvPr/>
        </p:nvSpPr>
        <p:spPr>
          <a:xfrm>
            <a:off x="6287496" y="6035250"/>
            <a:ext cx="1682745" cy="441960"/>
          </a:xfrm>
          <a:prstGeom prst="roundRect">
            <a:avLst>
              <a:gd name="adj" fmla="val 16667"/>
            </a:avLst>
          </a:prstGeom>
          <a:solidFill>
            <a:srgbClr val="4BACC6">
              <a:alpha val="43137"/>
            </a:srgb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22;p13"/>
          <p:cNvSpPr/>
          <p:nvPr/>
        </p:nvSpPr>
        <p:spPr>
          <a:xfrm>
            <a:off x="4426009" y="6568708"/>
            <a:ext cx="217824" cy="441960"/>
          </a:xfrm>
          <a:prstGeom prst="roundRect">
            <a:avLst>
              <a:gd name="adj" fmla="val 16667"/>
            </a:avLst>
          </a:prstGeom>
          <a:solidFill>
            <a:srgbClr val="4BACC6">
              <a:alpha val="43137"/>
            </a:srgb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22;p13"/>
          <p:cNvSpPr/>
          <p:nvPr/>
        </p:nvSpPr>
        <p:spPr>
          <a:xfrm>
            <a:off x="5814060" y="6568708"/>
            <a:ext cx="541019" cy="441960"/>
          </a:xfrm>
          <a:prstGeom prst="roundRect">
            <a:avLst>
              <a:gd name="adj" fmla="val 16667"/>
            </a:avLst>
          </a:prstGeom>
          <a:solidFill>
            <a:srgbClr val="4BACC6">
              <a:alpha val="43137"/>
            </a:srgb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/>
          <p:nvPr/>
        </p:nvSpPr>
        <p:spPr>
          <a:xfrm>
            <a:off x="1993900" y="1479728"/>
            <a:ext cx="1640912" cy="628378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3"/>
          <p:cNvSpPr/>
          <p:nvPr/>
        </p:nvSpPr>
        <p:spPr>
          <a:xfrm>
            <a:off x="2755637" y="2198898"/>
            <a:ext cx="2286000" cy="62837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3"/>
          <p:cNvSpPr/>
          <p:nvPr/>
        </p:nvSpPr>
        <p:spPr>
          <a:xfrm>
            <a:off x="2792923" y="2918068"/>
            <a:ext cx="1447800" cy="62837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3"/>
          <p:cNvSpPr/>
          <p:nvPr/>
        </p:nvSpPr>
        <p:spPr>
          <a:xfrm>
            <a:off x="4855367" y="2918068"/>
            <a:ext cx="1956121" cy="628378"/>
          </a:xfrm>
          <a:prstGeom prst="roundRect">
            <a:avLst>
              <a:gd name="adj" fmla="val 16667"/>
            </a:avLst>
          </a:prstGeom>
          <a:solidFill>
            <a:srgbClr val="B2A0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3"/>
          <p:cNvSpPr/>
          <p:nvPr/>
        </p:nvSpPr>
        <p:spPr>
          <a:xfrm>
            <a:off x="5511961" y="2198898"/>
            <a:ext cx="643118" cy="628378"/>
          </a:xfrm>
          <a:prstGeom prst="roundRect">
            <a:avLst>
              <a:gd name="adj" fmla="val 16667"/>
            </a:avLst>
          </a:prstGeom>
          <a:solidFill>
            <a:srgbClr val="B2A0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/>
          </p:nvPr>
        </p:nvSpPr>
        <p:spPr>
          <a:xfrm>
            <a:off x="1993900" y="67918"/>
            <a:ext cx="4815840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Exo 2 Medium" panose="00000600000000000000" pitchFamily="50" charset="0"/>
              </a:rPr>
              <a:t>CSS Sintax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7961340" y="1342357"/>
            <a:ext cx="470323" cy="45081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xo 2 Medium" panose="000006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3"/>
          <p:cNvSpPr/>
          <p:nvPr/>
        </p:nvSpPr>
        <p:spPr>
          <a:xfrm>
            <a:off x="8008610" y="3446945"/>
            <a:ext cx="470323" cy="450819"/>
          </a:xfrm>
          <a:prstGeom prst="roundRect">
            <a:avLst>
              <a:gd name="adj" fmla="val 50000"/>
            </a:avLst>
          </a:prstGeom>
          <a:solidFill>
            <a:srgbClr val="B2A0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xo 2 Medium" panose="000006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3"/>
          <p:cNvSpPr/>
          <p:nvPr/>
        </p:nvSpPr>
        <p:spPr>
          <a:xfrm>
            <a:off x="7964155" y="2416980"/>
            <a:ext cx="470324" cy="45081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xo 2 Medium" panose="00000600000000000000" pitchFamily="50" charset="0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3"/>
          <p:cNvSpPr txBox="1"/>
          <p:nvPr/>
        </p:nvSpPr>
        <p:spPr>
          <a:xfrm>
            <a:off x="8431663" y="1244600"/>
            <a:ext cx="40154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dk1"/>
                </a:solidFill>
                <a:latin typeface="Exo 2 Medium" panose="00000600000000000000" pitchFamily="50" charset="0"/>
                <a:ea typeface="Calibri"/>
                <a:cs typeface="Calibri"/>
                <a:sym typeface="Calibri"/>
              </a:rPr>
              <a:t>Chave/Seletores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8434479" y="2296895"/>
            <a:ext cx="36979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dk1"/>
                </a:solidFill>
                <a:latin typeface="Exo 2 Medium" panose="00000600000000000000" pitchFamily="50" charset="0"/>
                <a:ea typeface="Calibri"/>
                <a:cs typeface="Calibri"/>
                <a:sym typeface="Calibri"/>
              </a:rPr>
              <a:t>Propriedade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8478933" y="3348085"/>
            <a:ext cx="16611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dk1"/>
                </a:solidFill>
                <a:latin typeface="Exo 2 Medium" panose="00000600000000000000" pitchFamily="50" charset="0"/>
                <a:ea typeface="Calibri"/>
                <a:cs typeface="Calibri"/>
                <a:sym typeface="Calibri"/>
              </a:rPr>
              <a:t>Valor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16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6</a:t>
            </a:r>
            <a:endParaRPr dirty="0"/>
          </a:p>
        </p:txBody>
      </p:sp>
      <p:sp>
        <p:nvSpPr>
          <p:cNvPr id="127" name="Google Shape;127;p13"/>
          <p:cNvSpPr txBox="1"/>
          <p:nvPr/>
        </p:nvSpPr>
        <p:spPr>
          <a:xfrm>
            <a:off x="1993900" y="1367757"/>
            <a:ext cx="5299867" cy="308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err="1">
                <a:solidFill>
                  <a:schemeClr val="dk1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Calibri"/>
              </a:rPr>
              <a:t>body</a:t>
            </a:r>
            <a:r>
              <a:rPr lang="pt-BR" sz="4800" dirty="0">
                <a:solidFill>
                  <a:schemeClr val="dk1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Calibri"/>
              </a:rPr>
              <a:t> {   </a:t>
            </a:r>
            <a:endParaRPr sz="1200" dirty="0">
              <a:latin typeface="Fira Code Light" panose="020B0809050000020004" charset="0"/>
              <a:ea typeface="Fira Code Light" panose="020B0809050000020004" charset="0"/>
              <a:cs typeface="Fira Code Light" panose="020B08090500000200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chemeClr val="dk1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Calibri"/>
              </a:rPr>
              <a:t>  margin: 0; </a:t>
            </a:r>
            <a:endParaRPr sz="1200" dirty="0">
              <a:latin typeface="Fira Code Light" panose="020B0809050000020004" charset="0"/>
              <a:ea typeface="Fira Code Light" panose="020B0809050000020004" charset="0"/>
              <a:cs typeface="Fira Code Light" panose="020B08090500000200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chemeClr val="dk1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Calibri"/>
              </a:rPr>
              <a:t>  font: Arial;</a:t>
            </a:r>
            <a:endParaRPr sz="1200" dirty="0">
              <a:latin typeface="Fira Code Light" panose="020B0809050000020004" charset="0"/>
              <a:ea typeface="Fira Code Light" panose="020B0809050000020004" charset="0"/>
              <a:cs typeface="Fira Code Light" panose="020B08090500000200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chemeClr val="dk1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Calibri"/>
              </a:rPr>
              <a:t>}</a:t>
            </a:r>
            <a:endParaRPr sz="1200" dirty="0">
              <a:latin typeface="Fira Code Light" panose="020B0809050000020004" charset="0"/>
              <a:ea typeface="Fira Code Light" panose="020B0809050000020004" charset="0"/>
              <a:cs typeface="Fira Code Light" panose="020B08090500000200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19921" y="5296237"/>
            <a:ext cx="74703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Exo 2 Medium" panose="00000600000000000000" pitchFamily="50" charset="0"/>
              </a:rPr>
              <a:t>Lista com propriedades CSS</a:t>
            </a:r>
          </a:p>
          <a:p>
            <a:r>
              <a:rPr lang="pt-BR" sz="2800" dirty="0">
                <a:latin typeface="Exo 2 Light" panose="00000400000000000000" pitchFamily="50" charset="0"/>
                <a:hlinkClick r:id="rId3"/>
              </a:rPr>
              <a:t>https://css-tricks.com/almanac/properties/</a:t>
            </a:r>
            <a:endParaRPr lang="pt-BR" sz="2000" dirty="0">
              <a:latin typeface="Exo 2 Light" panose="00000400000000000000" pitchFamily="50" charset="0"/>
            </a:endParaRPr>
          </a:p>
        </p:txBody>
      </p:sp>
      <p:sp>
        <p:nvSpPr>
          <p:cNvPr id="4" name="Google Shape;122;p13"/>
          <p:cNvSpPr/>
          <p:nvPr/>
        </p:nvSpPr>
        <p:spPr>
          <a:xfrm>
            <a:off x="4359254" y="5379041"/>
            <a:ext cx="2584391" cy="441960"/>
          </a:xfrm>
          <a:prstGeom prst="roundRect">
            <a:avLst>
              <a:gd name="adj" fmla="val 16667"/>
            </a:avLst>
          </a:prstGeom>
          <a:solidFill>
            <a:srgbClr val="92D050">
              <a:alpha val="43137"/>
            </a:srgbClr>
          </a:solidFill>
          <a:ln>
            <a:solidFill>
              <a:srgbClr val="00B05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972339" y="63363"/>
            <a:ext cx="7562215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065" marR="255905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latin typeface="Exo 2 Medium" panose="00000600000000000000" pitchFamily="50" charset="0"/>
              </a:rPr>
              <a:t>Cascata e Herança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142" name="Google Shape;142;p14"/>
          <p:cNvSpPr/>
          <p:nvPr/>
        </p:nvSpPr>
        <p:spPr>
          <a:xfrm>
            <a:off x="1019437" y="1346540"/>
            <a:ext cx="7101048" cy="5447164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4"/>
          <p:cNvSpPr/>
          <p:nvPr/>
        </p:nvSpPr>
        <p:spPr>
          <a:xfrm>
            <a:off x="1474094" y="2270619"/>
            <a:ext cx="6188900" cy="3571362"/>
          </a:xfrm>
          <a:prstGeom prst="rect">
            <a:avLst/>
          </a:prstGeom>
          <a:solidFill>
            <a:srgbClr val="FBD4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1118376" y="1462166"/>
            <a:ext cx="641062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lang="pt-BR" sz="2800" b="1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div</a:t>
            </a:r>
            <a:r>
              <a:rPr lang="pt-BR" sz="28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b="1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r>
              <a:rPr lang="pt-BR" sz="28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=“container”&gt;</a:t>
            </a:r>
            <a:endParaRPr dirty="0"/>
          </a:p>
        </p:txBody>
      </p:sp>
      <p:sp>
        <p:nvSpPr>
          <p:cNvPr id="148" name="Google Shape;148;p14"/>
          <p:cNvSpPr txBox="1"/>
          <p:nvPr/>
        </p:nvSpPr>
        <p:spPr>
          <a:xfrm>
            <a:off x="8938288" y="3851220"/>
            <a:ext cx="350075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pt-BR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{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color: </a:t>
            </a:r>
            <a:r>
              <a:rPr lang="pt-BR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     </a:t>
            </a:r>
            <a:r>
              <a:rPr lang="pt-BR" sz="2800" b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margin</a:t>
            </a:r>
            <a:r>
              <a:rPr lang="pt-BR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: 5px;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     </a:t>
            </a:r>
            <a:r>
              <a:rPr lang="pt-BR" sz="2800" b="1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font-family</a:t>
            </a:r>
            <a:r>
              <a:rPr lang="pt-BR" sz="2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: Arial;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dirty="0"/>
          </a:p>
        </p:txBody>
      </p:sp>
      <p:sp>
        <p:nvSpPr>
          <p:cNvPr id="149" name="Google Shape;149;p14"/>
          <p:cNvSpPr txBox="1"/>
          <p:nvPr/>
        </p:nvSpPr>
        <p:spPr>
          <a:xfrm>
            <a:off x="8929068" y="2040451"/>
            <a:ext cx="35814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.container {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   width:80%;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dirty="0"/>
          </a:p>
        </p:txBody>
      </p:sp>
      <p:cxnSp>
        <p:nvCxnSpPr>
          <p:cNvPr id="151" name="Google Shape;151;p14"/>
          <p:cNvCxnSpPr/>
          <p:nvPr/>
        </p:nvCxnSpPr>
        <p:spPr>
          <a:xfrm flipH="1">
            <a:off x="8791422" y="2082803"/>
            <a:ext cx="4924" cy="1342643"/>
          </a:xfrm>
          <a:prstGeom prst="straightConnector1">
            <a:avLst/>
          </a:prstGeom>
          <a:noFill/>
          <a:ln w="57150" cap="flat" cmpd="sng">
            <a:solidFill>
              <a:srgbClr val="B6DDE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" name="Google Shape;152;p14"/>
          <p:cNvCxnSpPr/>
          <p:nvPr/>
        </p:nvCxnSpPr>
        <p:spPr>
          <a:xfrm>
            <a:off x="8791422" y="3872397"/>
            <a:ext cx="0" cy="2195521"/>
          </a:xfrm>
          <a:prstGeom prst="straightConnector1">
            <a:avLst/>
          </a:prstGeom>
          <a:noFill/>
          <a:ln w="57150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46;p14"/>
          <p:cNvSpPr txBox="1"/>
          <p:nvPr/>
        </p:nvSpPr>
        <p:spPr>
          <a:xfrm>
            <a:off x="1118376" y="6063435"/>
            <a:ext cx="56472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&lt;/</a:t>
            </a:r>
            <a:r>
              <a:rPr lang="pt-BR" sz="2800" b="1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div</a:t>
            </a:r>
            <a:r>
              <a:rPr lang="pt-BR" sz="28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</p:txBody>
      </p:sp>
      <p:sp>
        <p:nvSpPr>
          <p:cNvPr id="18" name="Google Shape;143;p14"/>
          <p:cNvSpPr/>
          <p:nvPr/>
        </p:nvSpPr>
        <p:spPr>
          <a:xfrm>
            <a:off x="1832211" y="3106953"/>
            <a:ext cx="5369927" cy="1963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1474095" y="2382171"/>
            <a:ext cx="56472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lang="pt-BR" sz="2800" b="1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div</a:t>
            </a:r>
            <a:r>
              <a:rPr lang="pt-BR" sz="28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b="1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r>
              <a:rPr lang="pt-BR" sz="28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=“</a:t>
            </a:r>
            <a:r>
              <a:rPr lang="pt-BR" sz="2800" b="1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r>
              <a:rPr lang="pt-BR" sz="28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”&gt;</a:t>
            </a:r>
            <a:endParaRPr dirty="0"/>
          </a:p>
        </p:txBody>
      </p:sp>
      <p:sp>
        <p:nvSpPr>
          <p:cNvPr id="147" name="Google Shape;147;p14"/>
          <p:cNvSpPr txBox="1"/>
          <p:nvPr/>
        </p:nvSpPr>
        <p:spPr>
          <a:xfrm>
            <a:off x="2195563" y="3226591"/>
            <a:ext cx="4745961" cy="182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&lt;h1&gt;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   O estilo desse h1 é herdado             dos elementos superiores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262626"/>
                </a:solidFill>
                <a:latin typeface="Calibri"/>
                <a:cs typeface="Calibri"/>
                <a:sym typeface="Calibri"/>
              </a:rPr>
              <a:t>&lt;/h1&gt;  </a:t>
            </a:r>
            <a:endParaRPr dirty="0"/>
          </a:p>
        </p:txBody>
      </p:sp>
      <p:sp>
        <p:nvSpPr>
          <p:cNvPr id="16" name="Google Shape;146;p14"/>
          <p:cNvSpPr txBox="1"/>
          <p:nvPr/>
        </p:nvSpPr>
        <p:spPr>
          <a:xfrm>
            <a:off x="1554930" y="5277488"/>
            <a:ext cx="56472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&lt;/</a:t>
            </a:r>
            <a:r>
              <a:rPr lang="pt-BR" sz="2800" b="1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div</a:t>
            </a:r>
            <a:r>
              <a:rPr lang="pt-BR" sz="28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endParaRPr dirty="0"/>
          </a:p>
        </p:txBody>
      </p:sp>
      <p:sp>
        <p:nvSpPr>
          <p:cNvPr id="1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7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0" y="4"/>
            <a:ext cx="13436600" cy="7556500"/>
          </a:xfrm>
          <a:custGeom>
            <a:avLst/>
            <a:gdLst/>
            <a:ahLst/>
            <a:cxnLst/>
            <a:rect l="l" t="t" r="r" b="b"/>
            <a:pathLst>
              <a:path w="13436600" h="7556500" extrusionOk="0">
                <a:moveTo>
                  <a:pt x="0" y="0"/>
                </a:moveTo>
                <a:lnTo>
                  <a:pt x="13436599" y="0"/>
                </a:lnTo>
                <a:lnTo>
                  <a:pt x="13436599" y="7556495"/>
                </a:lnTo>
                <a:lnTo>
                  <a:pt x="0" y="7556495"/>
                </a:lnTo>
                <a:lnTo>
                  <a:pt x="0" y="0"/>
                </a:lnTo>
                <a:close/>
              </a:path>
            </a:pathLst>
          </a:custGeom>
          <a:solidFill>
            <a:srgbClr val="24364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Exo 2" panose="00000600000000000000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71" name="Google Shape;71;p8"/>
          <p:cNvGrpSpPr/>
          <p:nvPr/>
        </p:nvGrpSpPr>
        <p:grpSpPr>
          <a:xfrm>
            <a:off x="0" y="4"/>
            <a:ext cx="7988934" cy="7556500"/>
            <a:chOff x="0" y="4"/>
            <a:chExt cx="7988934" cy="7556500"/>
          </a:xfrm>
        </p:grpSpPr>
        <p:sp>
          <p:nvSpPr>
            <p:cNvPr id="72" name="Google Shape;72;p8"/>
            <p:cNvSpPr/>
            <p:nvPr/>
          </p:nvSpPr>
          <p:spPr>
            <a:xfrm>
              <a:off x="0" y="4"/>
              <a:ext cx="7988934" cy="7556500"/>
            </a:xfrm>
            <a:custGeom>
              <a:avLst/>
              <a:gdLst/>
              <a:ahLst/>
              <a:cxnLst/>
              <a:rect l="l" t="t" r="r" b="b"/>
              <a:pathLst>
                <a:path w="7988934" h="7556500" extrusionOk="0">
                  <a:moveTo>
                    <a:pt x="7800220" y="7556495"/>
                  </a:moveTo>
                  <a:lnTo>
                    <a:pt x="7628102" y="7556495"/>
                  </a:lnTo>
                  <a:lnTo>
                    <a:pt x="7628509" y="7556079"/>
                  </a:lnTo>
                  <a:lnTo>
                    <a:pt x="7632509" y="7551280"/>
                  </a:lnTo>
                  <a:lnTo>
                    <a:pt x="7636984" y="7546130"/>
                  </a:lnTo>
                  <a:lnTo>
                    <a:pt x="7641509" y="7541405"/>
                  </a:lnTo>
                  <a:lnTo>
                    <a:pt x="7660959" y="7519905"/>
                  </a:lnTo>
                  <a:lnTo>
                    <a:pt x="7695909" y="7475480"/>
                  </a:lnTo>
                  <a:lnTo>
                    <a:pt x="7727284" y="7429880"/>
                  </a:lnTo>
                  <a:lnTo>
                    <a:pt x="7755209" y="7382980"/>
                  </a:lnTo>
                  <a:lnTo>
                    <a:pt x="7779684" y="7335430"/>
                  </a:lnTo>
                  <a:lnTo>
                    <a:pt x="7800159" y="7286955"/>
                  </a:lnTo>
                  <a:lnTo>
                    <a:pt x="7816609" y="7238130"/>
                  </a:lnTo>
                  <a:lnTo>
                    <a:pt x="7824084" y="7213930"/>
                  </a:lnTo>
                  <a:lnTo>
                    <a:pt x="7834534" y="7163955"/>
                  </a:lnTo>
                  <a:lnTo>
                    <a:pt x="7842534" y="7113555"/>
                  </a:lnTo>
                  <a:lnTo>
                    <a:pt x="7846084" y="7063155"/>
                  </a:lnTo>
                  <a:lnTo>
                    <a:pt x="7846084" y="7037306"/>
                  </a:lnTo>
                  <a:lnTo>
                    <a:pt x="7844084" y="6986531"/>
                  </a:lnTo>
                  <a:lnTo>
                    <a:pt x="7838534" y="6935356"/>
                  </a:lnTo>
                  <a:lnTo>
                    <a:pt x="7828609" y="6884131"/>
                  </a:lnTo>
                  <a:lnTo>
                    <a:pt x="7814609" y="6833356"/>
                  </a:lnTo>
                  <a:lnTo>
                    <a:pt x="7797159" y="6782931"/>
                  </a:lnTo>
                  <a:lnTo>
                    <a:pt x="7787159" y="6757931"/>
                  </a:lnTo>
                  <a:lnTo>
                    <a:pt x="7785159" y="6752756"/>
                  </a:lnTo>
                  <a:lnTo>
                    <a:pt x="7784159" y="6748031"/>
                  </a:lnTo>
                  <a:lnTo>
                    <a:pt x="7783159" y="6742856"/>
                  </a:lnTo>
                  <a:lnTo>
                    <a:pt x="7783159" y="6738081"/>
                  </a:lnTo>
                  <a:lnTo>
                    <a:pt x="7784159" y="6728556"/>
                  </a:lnTo>
                  <a:lnTo>
                    <a:pt x="7784684" y="6715906"/>
                  </a:lnTo>
                  <a:lnTo>
                    <a:pt x="7785684" y="6686481"/>
                  </a:lnTo>
                  <a:lnTo>
                    <a:pt x="7786684" y="6672231"/>
                  </a:lnTo>
                  <a:lnTo>
                    <a:pt x="7787159" y="6657931"/>
                  </a:lnTo>
                  <a:lnTo>
                    <a:pt x="7787684" y="6646031"/>
                  </a:lnTo>
                  <a:lnTo>
                    <a:pt x="7788159" y="6636506"/>
                  </a:lnTo>
                  <a:lnTo>
                    <a:pt x="5296889" y="823860"/>
                  </a:lnTo>
                  <a:lnTo>
                    <a:pt x="5281964" y="810375"/>
                  </a:lnTo>
                  <a:lnTo>
                    <a:pt x="5235564" y="767150"/>
                  </a:lnTo>
                  <a:lnTo>
                    <a:pt x="5217564" y="749633"/>
                  </a:lnTo>
                  <a:lnTo>
                    <a:pt x="5213089" y="745666"/>
                  </a:lnTo>
                  <a:lnTo>
                    <a:pt x="5206564" y="736151"/>
                  </a:lnTo>
                  <a:lnTo>
                    <a:pt x="5204114" y="731423"/>
                  </a:lnTo>
                  <a:lnTo>
                    <a:pt x="5192114" y="704393"/>
                  </a:lnTo>
                  <a:lnTo>
                    <a:pt x="5179639" y="677803"/>
                  </a:lnTo>
                  <a:lnTo>
                    <a:pt x="5153189" y="625063"/>
                  </a:lnTo>
                  <a:lnTo>
                    <a:pt x="5124239" y="573078"/>
                  </a:lnTo>
                  <a:lnTo>
                    <a:pt x="5093864" y="521473"/>
                  </a:lnTo>
                  <a:lnTo>
                    <a:pt x="5060914" y="471821"/>
                  </a:lnTo>
                  <a:lnTo>
                    <a:pt x="5026465" y="422611"/>
                  </a:lnTo>
                  <a:lnTo>
                    <a:pt x="4990065" y="375036"/>
                  </a:lnTo>
                  <a:lnTo>
                    <a:pt x="4951140" y="328599"/>
                  </a:lnTo>
                  <a:lnTo>
                    <a:pt x="4911215" y="282916"/>
                  </a:lnTo>
                  <a:lnTo>
                    <a:pt x="4868815" y="238494"/>
                  </a:lnTo>
                  <a:lnTo>
                    <a:pt x="4824365" y="195206"/>
                  </a:lnTo>
                  <a:lnTo>
                    <a:pt x="4779515" y="153556"/>
                  </a:lnTo>
                  <a:lnTo>
                    <a:pt x="4707115" y="93255"/>
                  </a:lnTo>
                  <a:lnTo>
                    <a:pt x="4657265" y="54756"/>
                  </a:lnTo>
                  <a:lnTo>
                    <a:pt x="4605865" y="17831"/>
                  </a:lnTo>
                  <a:lnTo>
                    <a:pt x="4579415" y="0"/>
                  </a:lnTo>
                  <a:lnTo>
                    <a:pt x="4799965" y="0"/>
                  </a:lnTo>
                  <a:lnTo>
                    <a:pt x="4821890" y="17453"/>
                  </a:lnTo>
                  <a:lnTo>
                    <a:pt x="4843840" y="35285"/>
                  </a:lnTo>
                  <a:lnTo>
                    <a:pt x="4865290" y="53936"/>
                  </a:lnTo>
                  <a:lnTo>
                    <a:pt x="4886765" y="72209"/>
                  </a:lnTo>
                  <a:lnTo>
                    <a:pt x="4928140" y="110268"/>
                  </a:lnTo>
                  <a:lnTo>
                    <a:pt x="4988065" y="169056"/>
                  </a:lnTo>
                  <a:lnTo>
                    <a:pt x="5025990" y="209509"/>
                  </a:lnTo>
                  <a:lnTo>
                    <a:pt x="5062914" y="251599"/>
                  </a:lnTo>
                  <a:lnTo>
                    <a:pt x="5098314" y="294069"/>
                  </a:lnTo>
                  <a:lnTo>
                    <a:pt x="5132239" y="338114"/>
                  </a:lnTo>
                  <a:lnTo>
                    <a:pt x="5164164" y="382536"/>
                  </a:lnTo>
                  <a:lnTo>
                    <a:pt x="5195639" y="427776"/>
                  </a:lnTo>
                  <a:lnTo>
                    <a:pt x="5238489" y="498034"/>
                  </a:lnTo>
                  <a:lnTo>
                    <a:pt x="5265489" y="546048"/>
                  </a:lnTo>
                  <a:lnTo>
                    <a:pt x="5278964" y="570306"/>
                  </a:lnTo>
                  <a:lnTo>
                    <a:pt x="5303889" y="619518"/>
                  </a:lnTo>
                  <a:lnTo>
                    <a:pt x="5327339" y="669486"/>
                  </a:lnTo>
                  <a:lnTo>
                    <a:pt x="5341814" y="706788"/>
                  </a:lnTo>
                  <a:lnTo>
                    <a:pt x="5341814" y="718696"/>
                  </a:lnTo>
                  <a:lnTo>
                    <a:pt x="5340814" y="729031"/>
                  </a:lnTo>
                  <a:lnTo>
                    <a:pt x="5340289" y="740938"/>
                  </a:lnTo>
                  <a:lnTo>
                    <a:pt x="5338339" y="768725"/>
                  </a:lnTo>
                  <a:lnTo>
                    <a:pt x="5337339" y="795318"/>
                  </a:lnTo>
                  <a:lnTo>
                    <a:pt x="5335814" y="806028"/>
                  </a:lnTo>
                  <a:lnTo>
                    <a:pt x="5335814" y="814345"/>
                  </a:lnTo>
                  <a:lnTo>
                    <a:pt x="7826084" y="6623781"/>
                  </a:lnTo>
                  <a:lnTo>
                    <a:pt x="7832084" y="6629756"/>
                  </a:lnTo>
                  <a:lnTo>
                    <a:pt x="7841534" y="6638456"/>
                  </a:lnTo>
                  <a:lnTo>
                    <a:pt x="7853009" y="6649606"/>
                  </a:lnTo>
                  <a:lnTo>
                    <a:pt x="7889459" y="6684531"/>
                  </a:lnTo>
                  <a:lnTo>
                    <a:pt x="7899934" y="6695231"/>
                  </a:lnTo>
                  <a:lnTo>
                    <a:pt x="7908409" y="6703181"/>
                  </a:lnTo>
                  <a:lnTo>
                    <a:pt x="7911934" y="6707131"/>
                  </a:lnTo>
                  <a:lnTo>
                    <a:pt x="7915934" y="6711481"/>
                  </a:lnTo>
                  <a:lnTo>
                    <a:pt x="7918934" y="6716656"/>
                  </a:lnTo>
                  <a:lnTo>
                    <a:pt x="7942334" y="6775006"/>
                  </a:lnTo>
                  <a:lnTo>
                    <a:pt x="7959334" y="6829006"/>
                  </a:lnTo>
                  <a:lnTo>
                    <a:pt x="7972259" y="6883381"/>
                  </a:lnTo>
                  <a:lnTo>
                    <a:pt x="7981784" y="6937706"/>
                  </a:lnTo>
                  <a:lnTo>
                    <a:pt x="7987259" y="6992081"/>
                  </a:lnTo>
                  <a:lnTo>
                    <a:pt x="7988784" y="7019106"/>
                  </a:lnTo>
                  <a:lnTo>
                    <a:pt x="7988784" y="7046081"/>
                  </a:lnTo>
                  <a:lnTo>
                    <a:pt x="7986259" y="7100080"/>
                  </a:lnTo>
                  <a:lnTo>
                    <a:pt x="7980259" y="7154005"/>
                  </a:lnTo>
                  <a:lnTo>
                    <a:pt x="7975259" y="7180605"/>
                  </a:lnTo>
                  <a:lnTo>
                    <a:pt x="7970309" y="7207180"/>
                  </a:lnTo>
                  <a:lnTo>
                    <a:pt x="7956784" y="7260005"/>
                  </a:lnTo>
                  <a:lnTo>
                    <a:pt x="7938859" y="7312805"/>
                  </a:lnTo>
                  <a:lnTo>
                    <a:pt x="7917934" y="7363955"/>
                  </a:lnTo>
                  <a:lnTo>
                    <a:pt x="7892934" y="7414755"/>
                  </a:lnTo>
                  <a:lnTo>
                    <a:pt x="7864534" y="7464405"/>
                  </a:lnTo>
                  <a:lnTo>
                    <a:pt x="7832084" y="7513180"/>
                  </a:lnTo>
                  <a:lnTo>
                    <a:pt x="7814609" y="7537430"/>
                  </a:lnTo>
                  <a:lnTo>
                    <a:pt x="7800220" y="7556495"/>
                  </a:lnTo>
                  <a:close/>
                </a:path>
                <a:path w="7988934" h="7556500" extrusionOk="0">
                  <a:moveTo>
                    <a:pt x="2074197" y="7556495"/>
                  </a:moveTo>
                  <a:lnTo>
                    <a:pt x="0" y="7556495"/>
                  </a:lnTo>
                  <a:lnTo>
                    <a:pt x="0" y="0"/>
                  </a:lnTo>
                  <a:lnTo>
                    <a:pt x="2048215" y="0"/>
                  </a:lnTo>
                  <a:lnTo>
                    <a:pt x="2021288" y="17453"/>
                  </a:lnTo>
                  <a:lnTo>
                    <a:pt x="1994826" y="35285"/>
                  </a:lnTo>
                  <a:lnTo>
                    <a:pt x="1943433" y="72209"/>
                  </a:lnTo>
                  <a:lnTo>
                    <a:pt x="1917503" y="91239"/>
                  </a:lnTo>
                  <a:lnTo>
                    <a:pt x="1893041" y="110709"/>
                  </a:lnTo>
                  <a:lnTo>
                    <a:pt x="1868578" y="130935"/>
                  </a:lnTo>
                  <a:lnTo>
                    <a:pt x="1844183" y="150783"/>
                  </a:lnTo>
                  <a:lnTo>
                    <a:pt x="1821186" y="171010"/>
                  </a:lnTo>
                  <a:lnTo>
                    <a:pt x="1797256" y="191677"/>
                  </a:lnTo>
                  <a:lnTo>
                    <a:pt x="1774328" y="213101"/>
                  </a:lnTo>
                  <a:lnTo>
                    <a:pt x="1729869" y="255946"/>
                  </a:lnTo>
                  <a:lnTo>
                    <a:pt x="1667011" y="323431"/>
                  </a:lnTo>
                  <a:lnTo>
                    <a:pt x="1627084" y="369429"/>
                  </a:lnTo>
                  <a:lnTo>
                    <a:pt x="1608154" y="393246"/>
                  </a:lnTo>
                  <a:lnTo>
                    <a:pt x="1589224" y="416686"/>
                  </a:lnTo>
                  <a:lnTo>
                    <a:pt x="1571226" y="441261"/>
                  </a:lnTo>
                  <a:lnTo>
                    <a:pt x="1553764" y="465899"/>
                  </a:lnTo>
                  <a:lnTo>
                    <a:pt x="1535834" y="490914"/>
                  </a:lnTo>
                  <a:lnTo>
                    <a:pt x="1503372" y="541321"/>
                  </a:lnTo>
                  <a:lnTo>
                    <a:pt x="1472444" y="592486"/>
                  </a:lnTo>
                  <a:lnTo>
                    <a:pt x="1444514" y="644911"/>
                  </a:lnTo>
                  <a:lnTo>
                    <a:pt x="1430517" y="671878"/>
                  </a:lnTo>
                  <a:lnTo>
                    <a:pt x="1405587" y="725881"/>
                  </a:lnTo>
                  <a:lnTo>
                    <a:pt x="299434" y="3230913"/>
                  </a:lnTo>
                  <a:lnTo>
                    <a:pt x="272971" y="3296388"/>
                  </a:lnTo>
                  <a:lnTo>
                    <a:pt x="249509" y="3362688"/>
                  </a:lnTo>
                  <a:lnTo>
                    <a:pt x="230046" y="3428963"/>
                  </a:lnTo>
                  <a:lnTo>
                    <a:pt x="213582" y="3496438"/>
                  </a:lnTo>
                  <a:lnTo>
                    <a:pt x="201583" y="3563862"/>
                  </a:lnTo>
                  <a:lnTo>
                    <a:pt x="192118" y="3631787"/>
                  </a:lnTo>
                  <a:lnTo>
                    <a:pt x="187119" y="3699662"/>
                  </a:lnTo>
                  <a:lnTo>
                    <a:pt x="185119" y="3768262"/>
                  </a:lnTo>
                  <a:lnTo>
                    <a:pt x="185670" y="3802437"/>
                  </a:lnTo>
                  <a:lnTo>
                    <a:pt x="189119" y="3870287"/>
                  </a:lnTo>
                  <a:lnTo>
                    <a:pt x="196584" y="3938162"/>
                  </a:lnTo>
                  <a:lnTo>
                    <a:pt x="207116" y="4006387"/>
                  </a:lnTo>
                  <a:lnTo>
                    <a:pt x="221580" y="4073486"/>
                  </a:lnTo>
                  <a:lnTo>
                    <a:pt x="239044" y="4140536"/>
                  </a:lnTo>
                  <a:lnTo>
                    <a:pt x="249976" y="4173486"/>
                  </a:lnTo>
                  <a:lnTo>
                    <a:pt x="260506" y="4206836"/>
                  </a:lnTo>
                  <a:lnTo>
                    <a:pt x="285904" y="4272286"/>
                  </a:lnTo>
                  <a:lnTo>
                    <a:pt x="1405587" y="6815531"/>
                  </a:lnTo>
                  <a:lnTo>
                    <a:pt x="1445514" y="6899256"/>
                  </a:lnTo>
                  <a:lnTo>
                    <a:pt x="1475909" y="6953581"/>
                  </a:lnTo>
                  <a:lnTo>
                    <a:pt x="1491374" y="6980606"/>
                  </a:lnTo>
                  <a:lnTo>
                    <a:pt x="1524834" y="7032956"/>
                  </a:lnTo>
                  <a:lnTo>
                    <a:pt x="1559761" y="7084580"/>
                  </a:lnTo>
                  <a:lnTo>
                    <a:pt x="1597689" y="7134980"/>
                  </a:lnTo>
                  <a:lnTo>
                    <a:pt x="1617619" y="7159180"/>
                  </a:lnTo>
                  <a:lnTo>
                    <a:pt x="1637616" y="7183805"/>
                  </a:lnTo>
                  <a:lnTo>
                    <a:pt x="1658546" y="7207580"/>
                  </a:lnTo>
                  <a:lnTo>
                    <a:pt x="1679009" y="7231380"/>
                  </a:lnTo>
                  <a:lnTo>
                    <a:pt x="1700939" y="7254830"/>
                  </a:lnTo>
                  <a:lnTo>
                    <a:pt x="1722936" y="7277830"/>
                  </a:lnTo>
                  <a:lnTo>
                    <a:pt x="1745866" y="7300080"/>
                  </a:lnTo>
                  <a:lnTo>
                    <a:pt x="1768796" y="7322680"/>
                  </a:lnTo>
                  <a:lnTo>
                    <a:pt x="1816721" y="7365980"/>
                  </a:lnTo>
                  <a:lnTo>
                    <a:pt x="1866113" y="7408005"/>
                  </a:lnTo>
                  <a:lnTo>
                    <a:pt x="1917503" y="7448530"/>
                  </a:lnTo>
                  <a:lnTo>
                    <a:pt x="1970363" y="7487780"/>
                  </a:lnTo>
                  <a:lnTo>
                    <a:pt x="2024753" y="7525080"/>
                  </a:lnTo>
                  <a:lnTo>
                    <a:pt x="2053215" y="7543355"/>
                  </a:lnTo>
                  <a:lnTo>
                    <a:pt x="2074197" y="7556495"/>
                  </a:lnTo>
                  <a:close/>
                </a:path>
                <a:path w="7988934" h="7556500" extrusionOk="0">
                  <a:moveTo>
                    <a:pt x="3191811" y="7556495"/>
                  </a:moveTo>
                  <a:lnTo>
                    <a:pt x="3148886" y="7556495"/>
                  </a:lnTo>
                  <a:lnTo>
                    <a:pt x="1751331" y="4294911"/>
                  </a:lnTo>
                  <a:lnTo>
                    <a:pt x="1714404" y="4191386"/>
                  </a:lnTo>
                  <a:lnTo>
                    <a:pt x="1694941" y="4121511"/>
                  </a:lnTo>
                  <a:lnTo>
                    <a:pt x="1678011" y="4051261"/>
                  </a:lnTo>
                  <a:lnTo>
                    <a:pt x="1665546" y="3980612"/>
                  </a:lnTo>
                  <a:lnTo>
                    <a:pt x="1656546" y="3909612"/>
                  </a:lnTo>
                  <a:lnTo>
                    <a:pt x="1651081" y="3838162"/>
                  </a:lnTo>
                  <a:lnTo>
                    <a:pt x="1649081" y="3766687"/>
                  </a:lnTo>
                  <a:lnTo>
                    <a:pt x="1649549" y="3730962"/>
                  </a:lnTo>
                  <a:lnTo>
                    <a:pt x="1653546" y="3659962"/>
                  </a:lnTo>
                  <a:lnTo>
                    <a:pt x="1660546" y="3588887"/>
                  </a:lnTo>
                  <a:lnTo>
                    <a:pt x="1671544" y="3517488"/>
                  </a:lnTo>
                  <a:lnTo>
                    <a:pt x="1686009" y="3447238"/>
                  </a:lnTo>
                  <a:lnTo>
                    <a:pt x="1704474" y="3377363"/>
                  </a:lnTo>
                  <a:lnTo>
                    <a:pt x="1738401" y="3273388"/>
                  </a:lnTo>
                  <a:lnTo>
                    <a:pt x="3138918" y="0"/>
                  </a:lnTo>
                  <a:lnTo>
                    <a:pt x="3181843" y="0"/>
                  </a:lnTo>
                  <a:lnTo>
                    <a:pt x="1804256" y="3215413"/>
                  </a:lnTo>
                  <a:lnTo>
                    <a:pt x="1790258" y="3248763"/>
                  </a:lnTo>
                  <a:lnTo>
                    <a:pt x="1765328" y="3316238"/>
                  </a:lnTo>
                  <a:lnTo>
                    <a:pt x="1743866" y="3384088"/>
                  </a:lnTo>
                  <a:lnTo>
                    <a:pt x="1725401" y="3453163"/>
                  </a:lnTo>
                  <a:lnTo>
                    <a:pt x="1711939" y="3522588"/>
                  </a:lnTo>
                  <a:lnTo>
                    <a:pt x="1705471" y="3556737"/>
                  </a:lnTo>
                  <a:lnTo>
                    <a:pt x="1696941" y="3627012"/>
                  </a:lnTo>
                  <a:lnTo>
                    <a:pt x="1691474" y="3696887"/>
                  </a:lnTo>
                  <a:lnTo>
                    <a:pt x="1690025" y="3802437"/>
                  </a:lnTo>
                  <a:lnTo>
                    <a:pt x="1691458" y="3836587"/>
                  </a:lnTo>
                  <a:lnTo>
                    <a:pt x="1696941" y="3906762"/>
                  </a:lnTo>
                  <a:lnTo>
                    <a:pt x="1705471" y="3976637"/>
                  </a:lnTo>
                  <a:lnTo>
                    <a:pt x="1711939" y="4011187"/>
                  </a:lnTo>
                  <a:lnTo>
                    <a:pt x="1717936" y="4046086"/>
                  </a:lnTo>
                  <a:lnTo>
                    <a:pt x="1734401" y="4115136"/>
                  </a:lnTo>
                  <a:lnTo>
                    <a:pt x="1753864" y="4183461"/>
                  </a:lnTo>
                  <a:lnTo>
                    <a:pt x="1777326" y="4251311"/>
                  </a:lnTo>
                  <a:lnTo>
                    <a:pt x="1804256" y="4318361"/>
                  </a:lnTo>
                  <a:lnTo>
                    <a:pt x="3191811" y="7556495"/>
                  </a:lnTo>
                  <a:close/>
                </a:path>
              </a:pathLst>
            </a:custGeom>
            <a:solidFill>
              <a:srgbClr val="282B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Exo 2" panose="00000600000000000000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783488" y="1927231"/>
              <a:ext cx="1353185" cy="3076575"/>
            </a:xfrm>
            <a:custGeom>
              <a:avLst/>
              <a:gdLst/>
              <a:ahLst/>
              <a:cxnLst/>
              <a:rect l="l" t="t" r="r" b="b"/>
              <a:pathLst>
                <a:path w="1353184" h="3076575" extrusionOk="0">
                  <a:moveTo>
                    <a:pt x="1313697" y="3076558"/>
                  </a:moveTo>
                  <a:lnTo>
                    <a:pt x="0" y="9099"/>
                  </a:lnTo>
                  <a:lnTo>
                    <a:pt x="38874" y="0"/>
                  </a:lnTo>
                  <a:lnTo>
                    <a:pt x="1353072" y="3067433"/>
                  </a:lnTo>
                  <a:lnTo>
                    <a:pt x="1313697" y="3076558"/>
                  </a:lnTo>
                  <a:close/>
                </a:path>
              </a:pathLst>
            </a:custGeom>
            <a:solidFill>
              <a:srgbClr val="33BA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Exo 2" panose="00000600000000000000" pitchFamily="2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Google Shape;74;p8"/>
          <p:cNvSpPr/>
          <p:nvPr/>
        </p:nvSpPr>
        <p:spPr>
          <a:xfrm>
            <a:off x="8311883" y="2139590"/>
            <a:ext cx="1793946" cy="66847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Exo 2" panose="000006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8208482" y="3001292"/>
            <a:ext cx="368998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50" dirty="0">
                <a:latin typeface="Exo 2 Black" panose="00000A00000000000000" pitchFamily="50" charset="0"/>
              </a:rPr>
              <a:t>HTML | CSS </a:t>
            </a:r>
            <a:endParaRPr sz="3750" dirty="0">
              <a:latin typeface="Exo 2 Black" panose="00000A00000000000000" pitchFamily="50" charset="0"/>
            </a:endParaRPr>
          </a:p>
        </p:txBody>
      </p:sp>
      <p:sp>
        <p:nvSpPr>
          <p:cNvPr id="76" name="Google Shape;76;p8"/>
          <p:cNvSpPr txBox="1"/>
          <p:nvPr/>
        </p:nvSpPr>
        <p:spPr>
          <a:xfrm>
            <a:off x="8208482" y="3962738"/>
            <a:ext cx="3310418" cy="184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dirty="0">
                <a:solidFill>
                  <a:srgbClr val="FFFFFF"/>
                </a:solidFill>
                <a:latin typeface="Exo 2 Medium" panose="00000600000000000000" pitchFamily="50" charset="0"/>
                <a:ea typeface="Verdana" panose="020B0604030504040204"/>
                <a:cs typeface="Verdana" panose="020B0604030504040204"/>
                <a:sym typeface="Verdana" panose="020B0604030504040204"/>
              </a:rPr>
              <a:t>Pesquisa e Inovação</a:t>
            </a:r>
            <a:endParaRPr sz="2500" dirty="0">
              <a:solidFill>
                <a:schemeClr val="dk1"/>
              </a:solidFill>
              <a:latin typeface="Exo 2 Medium" panose="00000600000000000000" pitchFamily="50" charset="0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dirty="0">
                <a:solidFill>
                  <a:srgbClr val="FFFFFF"/>
                </a:solidFill>
                <a:latin typeface="Exo 2 Light" panose="00000400000000000000" pitchFamily="50" charset="0"/>
                <a:ea typeface="Verdana" panose="020B0604030504040204"/>
                <a:cs typeface="Verdana" panose="020B0604030504040204"/>
                <a:sym typeface="Verdana" panose="020B0604030504040204"/>
              </a:rPr>
              <a:t>ADS &amp; CC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>
              <a:solidFill>
                <a:srgbClr val="FFFFFF"/>
              </a:solidFill>
              <a:latin typeface="Exo 2" panose="00000600000000000000" pitchFamily="2" charset="0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altLang="pt-BR" sz="2500" dirty="0">
                <a:solidFill>
                  <a:srgbClr val="FFFFFF"/>
                </a:solidFill>
                <a:latin typeface="Exo 2 Medium" panose="00000600000000000000" pitchFamily="50" charset="0"/>
                <a:ea typeface="Verdana" panose="020B0604030504040204"/>
                <a:cs typeface="Verdana" panose="020B0604030504040204"/>
                <a:sym typeface="Verdana" panose="020B0604030504040204"/>
              </a:rPr>
              <a:t>Guilherme Jesus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>
            <a:spLocks noGrp="1"/>
          </p:cNvSpPr>
          <p:nvPr>
            <p:ph type="title"/>
          </p:nvPr>
        </p:nvSpPr>
        <p:spPr>
          <a:xfrm>
            <a:off x="2058248" y="282393"/>
            <a:ext cx="10544435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Exo 2 Medium" panose="00000600000000000000" pitchFamily="50" charset="0"/>
              </a:rPr>
              <a:t>Unidades de Medida do CSS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6" name="Google Shape;105;p11"/>
          <p:cNvSpPr txBox="1"/>
          <p:nvPr/>
        </p:nvSpPr>
        <p:spPr>
          <a:xfrm>
            <a:off x="7944730" y="2184988"/>
            <a:ext cx="6213310" cy="224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47700" indent="-571500">
              <a:buClr>
                <a:schemeClr val="accent5"/>
              </a:buClr>
              <a:buSzPts val="2400"/>
              <a:buFont typeface="Wingdings" panose="05000000000000000000" pitchFamily="2" charset="2"/>
              <a:buChar char="v"/>
            </a:pPr>
            <a:r>
              <a:rPr lang="en-US" sz="3600" b="1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px</a:t>
            </a:r>
            <a:r>
              <a:rPr lang="en-US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: pixel</a:t>
            </a:r>
          </a:p>
          <a:p>
            <a:pPr marL="647700" indent="-571500">
              <a:buClr>
                <a:schemeClr val="accent5"/>
              </a:buClr>
              <a:buSzPts val="2400"/>
              <a:buFont typeface="Wingdings" panose="05000000000000000000" pitchFamily="2" charset="2"/>
              <a:buChar char="v"/>
            </a:pPr>
            <a:r>
              <a:rPr lang="en-US" sz="3600" b="1" dirty="0" err="1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pt</a:t>
            </a:r>
            <a:r>
              <a:rPr lang="en-US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: points</a:t>
            </a:r>
          </a:p>
        </p:txBody>
      </p:sp>
      <p:sp>
        <p:nvSpPr>
          <p:cNvPr id="8" name="Google Shape;105;p11"/>
          <p:cNvSpPr txBox="1"/>
          <p:nvPr/>
        </p:nvSpPr>
        <p:spPr>
          <a:xfrm>
            <a:off x="8655958" y="1358901"/>
            <a:ext cx="3080018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76200" indent="0">
              <a:buSzPts val="2400"/>
            </a:pPr>
            <a:r>
              <a:rPr lang="pt-BR" b="1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Layout Fixo</a:t>
            </a:r>
          </a:p>
        </p:txBody>
      </p:sp>
      <p:sp>
        <p:nvSpPr>
          <p:cNvPr id="9" name="Google Shape;105;p11"/>
          <p:cNvSpPr txBox="1"/>
          <p:nvPr/>
        </p:nvSpPr>
        <p:spPr>
          <a:xfrm>
            <a:off x="1924070" y="1373231"/>
            <a:ext cx="3562329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76200" indent="0">
              <a:buSzPts val="2400"/>
            </a:pPr>
            <a:r>
              <a:rPr lang="pt-BR" b="1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Layout Fluido</a:t>
            </a:r>
          </a:p>
        </p:txBody>
      </p:sp>
      <p:sp>
        <p:nvSpPr>
          <p:cNvPr id="12" name="Google Shape;105;p11"/>
          <p:cNvSpPr txBox="1"/>
          <p:nvPr/>
        </p:nvSpPr>
        <p:spPr>
          <a:xfrm>
            <a:off x="444948" y="2146568"/>
            <a:ext cx="8851451" cy="335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47700" indent="-571500">
              <a:buClr>
                <a:schemeClr val="accent5"/>
              </a:buClr>
              <a:buSzPts val="2400"/>
              <a:buFont typeface="Wingdings" panose="05000000000000000000" pitchFamily="2" charset="2"/>
              <a:buChar char="v"/>
            </a:pPr>
            <a:r>
              <a:rPr lang="pt-BR" sz="3600" b="1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%</a:t>
            </a:r>
            <a:r>
              <a:rPr lang="pt-BR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: porcentagem</a:t>
            </a:r>
          </a:p>
          <a:p>
            <a:pPr marL="647700" indent="-571500">
              <a:buClr>
                <a:schemeClr val="accent5"/>
              </a:buClr>
              <a:buSzPts val="2400"/>
              <a:buFont typeface="Wingdings" panose="05000000000000000000" pitchFamily="2" charset="2"/>
              <a:buChar char="v"/>
            </a:pPr>
            <a:r>
              <a:rPr lang="pt-BR" sz="3600" b="1" dirty="0" err="1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vh</a:t>
            </a:r>
            <a:r>
              <a:rPr lang="pt-BR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: </a:t>
            </a:r>
            <a:r>
              <a:rPr lang="pt-BR" sz="3600" dirty="0" err="1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viewport</a:t>
            </a:r>
            <a:r>
              <a:rPr lang="pt-BR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</a:t>
            </a:r>
            <a:r>
              <a:rPr lang="pt-BR" sz="3600" dirty="0" err="1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height</a:t>
            </a:r>
            <a:endParaRPr lang="pt-BR" sz="3600" dirty="0">
              <a:latin typeface="Exo 2 Medium" panose="00000600000000000000" pitchFamily="50" charset="0"/>
              <a:ea typeface="Fira Code Light" panose="020B0809050000020004"/>
              <a:cs typeface="Calibri" panose="020F0502020204030204" pitchFamily="34" charset="0"/>
              <a:sym typeface="Fira Code Light" panose="020B0809050000020004"/>
            </a:endParaRPr>
          </a:p>
          <a:p>
            <a:pPr marL="647700" indent="-571500">
              <a:buClr>
                <a:schemeClr val="accent5"/>
              </a:buClr>
              <a:buSzPts val="2400"/>
              <a:buFont typeface="Wingdings" panose="05000000000000000000" pitchFamily="2" charset="2"/>
              <a:buChar char="v"/>
            </a:pPr>
            <a:r>
              <a:rPr lang="pt-BR" sz="3600" b="1" dirty="0" err="1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vw</a:t>
            </a:r>
            <a:r>
              <a:rPr lang="pt-BR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: </a:t>
            </a:r>
            <a:r>
              <a:rPr lang="pt-BR" sz="3600" dirty="0" err="1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viewport</a:t>
            </a:r>
            <a:r>
              <a:rPr lang="pt-BR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</a:t>
            </a:r>
            <a:r>
              <a:rPr lang="pt-BR" sz="3600" dirty="0" err="1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width</a:t>
            </a:r>
            <a:endParaRPr lang="pt-BR" sz="3600" dirty="0">
              <a:latin typeface="Exo 2 Medium" panose="00000600000000000000" pitchFamily="50" charset="0"/>
              <a:ea typeface="Fira Code Light" panose="020B0809050000020004"/>
              <a:cs typeface="Calibri" panose="020F0502020204030204" pitchFamily="34" charset="0"/>
              <a:sym typeface="Fira Code Light" panose="020B0809050000020004"/>
            </a:endParaRPr>
          </a:p>
          <a:p>
            <a:pPr marL="647700" indent="-571500">
              <a:buClr>
                <a:schemeClr val="accent5"/>
              </a:buClr>
              <a:buSzPts val="2400"/>
              <a:buFont typeface="Wingdings" panose="05000000000000000000" pitchFamily="2" charset="2"/>
              <a:buChar char="v"/>
            </a:pPr>
            <a:r>
              <a:rPr lang="pt-BR" sz="3600" b="1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em</a:t>
            </a:r>
            <a:r>
              <a:rPr lang="pt-BR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: </a:t>
            </a:r>
            <a:r>
              <a:rPr lang="pt-BR" sz="3600" dirty="0" err="1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font-size</a:t>
            </a:r>
            <a:r>
              <a:rPr lang="pt-BR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do elemento vinculado</a:t>
            </a:r>
          </a:p>
          <a:p>
            <a:pPr marL="647700" indent="-571500">
              <a:buClr>
                <a:schemeClr val="accent5"/>
              </a:buClr>
              <a:buSzPts val="2400"/>
              <a:buFont typeface="Wingdings" panose="05000000000000000000" pitchFamily="2" charset="2"/>
              <a:buChar char="v"/>
            </a:pPr>
            <a:r>
              <a:rPr lang="pt-BR" sz="3600" b="1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rem</a:t>
            </a:r>
            <a:r>
              <a:rPr lang="pt-BR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:  </a:t>
            </a:r>
            <a:r>
              <a:rPr lang="pt-BR" sz="3600" dirty="0" err="1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font-size</a:t>
            </a:r>
            <a:r>
              <a:rPr lang="pt-BR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do elemento raiz  </a:t>
            </a:r>
          </a:p>
          <a:p>
            <a:pPr indent="-381000">
              <a:buSzPts val="2400"/>
              <a:buFont typeface="Fira Code Light" panose="020B0809050000020004"/>
              <a:buChar char="❖"/>
            </a:pPr>
            <a:endParaRPr lang="pt-BR" sz="3600" i="1" dirty="0">
              <a:latin typeface="Exo 2 Medium" panose="00000600000000000000" pitchFamily="50" charset="0"/>
              <a:ea typeface="Fira Code Light" panose="020B0809050000020004"/>
              <a:cs typeface="Calibri" panose="020F0502020204030204" pitchFamily="34" charset="0"/>
              <a:sym typeface="Fira Code Light" panose="020B0809050000020004"/>
            </a:endParaRPr>
          </a:p>
        </p:txBody>
      </p:sp>
      <p:sp>
        <p:nvSpPr>
          <p:cNvPr id="14" name="Google Shape;83;p9"/>
          <p:cNvSpPr txBox="1"/>
          <p:nvPr/>
        </p:nvSpPr>
        <p:spPr>
          <a:xfrm>
            <a:off x="12933681" y="7156390"/>
            <a:ext cx="3965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Exo 2 Medium" panose="00000600000000000000" pitchFamily="50" charset="0"/>
                <a:cs typeface="Calibri"/>
                <a:sym typeface="Calibri"/>
              </a:rPr>
              <a:t>8</a:t>
            </a:r>
            <a:endParaRPr dirty="0">
              <a:latin typeface="Exo 2 Medium" panose="00000600000000000000" pitchFamily="50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>
            <a:spLocks noGrp="1"/>
          </p:cNvSpPr>
          <p:nvPr>
            <p:ph type="title"/>
          </p:nvPr>
        </p:nvSpPr>
        <p:spPr>
          <a:xfrm>
            <a:off x="2058248" y="282393"/>
            <a:ext cx="10544435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Exo 2 Medium" panose="00000600000000000000" pitchFamily="50" charset="0"/>
              </a:rPr>
              <a:t>Unidades de Medida do CSS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5" name="Google Shape;88;p9"/>
          <p:cNvSpPr txBox="1"/>
          <p:nvPr/>
        </p:nvSpPr>
        <p:spPr>
          <a:xfrm>
            <a:off x="1579481" y="5430909"/>
            <a:ext cx="10870752" cy="1338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pt-BR" sz="3600" i="1" dirty="0">
                <a:solidFill>
                  <a:srgbClr val="FF0000"/>
                </a:solidFill>
                <a:latin typeface="Exo 2 Light" panose="000004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* </a:t>
            </a:r>
            <a:r>
              <a:rPr lang="pt-BR" sz="3600" i="1" dirty="0">
                <a:latin typeface="Exo 2 Light" panose="000004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Utilizaremos </a:t>
            </a:r>
            <a:r>
              <a:rPr lang="pt-BR" sz="3600" b="1" i="1" dirty="0" err="1">
                <a:latin typeface="Exo 2 Light" panose="000004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px</a:t>
            </a:r>
            <a:r>
              <a:rPr lang="pt-BR" sz="3600" i="1" dirty="0">
                <a:latin typeface="Exo 2 Light" panose="000004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para elementos com tamanho fixo e </a:t>
            </a:r>
            <a:r>
              <a:rPr lang="pt-BR" sz="3600" b="1" i="1" dirty="0">
                <a:latin typeface="Exo 2 Light" panose="000004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%</a:t>
            </a:r>
            <a:r>
              <a:rPr lang="pt-BR" sz="3600" i="1" dirty="0">
                <a:latin typeface="Exo 2 Light" panose="000004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para tamanhos relativos</a:t>
            </a:r>
          </a:p>
          <a:p>
            <a:pPr lvl="0" algn="just"/>
            <a:endParaRPr lang="pt-BR" sz="3600" dirty="0">
              <a:latin typeface="Exo 2 Medium" panose="00000600000000000000" pitchFamily="50" charset="0"/>
              <a:ea typeface="Fira Code Light" panose="020B0809050000020004"/>
              <a:cs typeface="Calibri" panose="020F0502020204030204" pitchFamily="34" charset="0"/>
              <a:sym typeface="Fira Code Light" panose="020B0809050000020004"/>
            </a:endParaRPr>
          </a:p>
        </p:txBody>
      </p:sp>
      <p:sp>
        <p:nvSpPr>
          <p:cNvPr id="6" name="Google Shape;105;p11"/>
          <p:cNvSpPr txBox="1"/>
          <p:nvPr/>
        </p:nvSpPr>
        <p:spPr>
          <a:xfrm>
            <a:off x="7944730" y="2184988"/>
            <a:ext cx="6213310" cy="224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47700" indent="-571500">
              <a:buClr>
                <a:schemeClr val="accent5"/>
              </a:buClr>
              <a:buSzPts val="2400"/>
              <a:buFont typeface="Wingdings" panose="05000000000000000000" pitchFamily="2" charset="2"/>
              <a:buChar char="v"/>
            </a:pPr>
            <a:r>
              <a:rPr lang="en-US" sz="3600" b="1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px</a:t>
            </a:r>
            <a:r>
              <a:rPr lang="en-US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: pixel</a:t>
            </a:r>
          </a:p>
          <a:p>
            <a:pPr marL="647700" indent="-571500">
              <a:buClr>
                <a:schemeClr val="accent5"/>
              </a:buClr>
              <a:buSzPts val="2400"/>
              <a:buFont typeface="Wingdings" panose="05000000000000000000" pitchFamily="2" charset="2"/>
              <a:buChar char="v"/>
            </a:pPr>
            <a:r>
              <a:rPr lang="en-US" sz="3600" b="1" dirty="0" err="1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pt</a:t>
            </a:r>
            <a:r>
              <a:rPr lang="en-US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: points</a:t>
            </a:r>
          </a:p>
        </p:txBody>
      </p:sp>
      <p:sp>
        <p:nvSpPr>
          <p:cNvPr id="8" name="Google Shape;105;p11"/>
          <p:cNvSpPr txBox="1"/>
          <p:nvPr/>
        </p:nvSpPr>
        <p:spPr>
          <a:xfrm>
            <a:off x="8655958" y="1358901"/>
            <a:ext cx="3080018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76200" indent="0">
              <a:buSzPts val="2400"/>
            </a:pPr>
            <a:r>
              <a:rPr lang="pt-BR" b="1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Layout Fixo</a:t>
            </a:r>
          </a:p>
        </p:txBody>
      </p:sp>
      <p:sp>
        <p:nvSpPr>
          <p:cNvPr id="9" name="Google Shape;105;p11"/>
          <p:cNvSpPr txBox="1"/>
          <p:nvPr/>
        </p:nvSpPr>
        <p:spPr>
          <a:xfrm>
            <a:off x="1924070" y="1373231"/>
            <a:ext cx="3562329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76200" indent="0">
              <a:buSzPts val="2400"/>
            </a:pPr>
            <a:r>
              <a:rPr lang="pt-BR" b="1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Layout Fluido</a:t>
            </a:r>
          </a:p>
        </p:txBody>
      </p:sp>
      <p:sp>
        <p:nvSpPr>
          <p:cNvPr id="12" name="Google Shape;105;p11"/>
          <p:cNvSpPr txBox="1"/>
          <p:nvPr/>
        </p:nvSpPr>
        <p:spPr>
          <a:xfrm>
            <a:off x="444948" y="2146568"/>
            <a:ext cx="8851451" cy="3355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47700" indent="-571500">
              <a:buClr>
                <a:schemeClr val="accent5"/>
              </a:buClr>
              <a:buSzPts val="2400"/>
              <a:buFont typeface="Wingdings" panose="05000000000000000000" pitchFamily="2" charset="2"/>
              <a:buChar char="v"/>
            </a:pPr>
            <a:r>
              <a:rPr lang="pt-BR" sz="3600" b="1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%</a:t>
            </a:r>
            <a:r>
              <a:rPr lang="pt-BR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: porcentagem</a:t>
            </a:r>
          </a:p>
          <a:p>
            <a:pPr marL="647700" indent="-571500">
              <a:buClr>
                <a:schemeClr val="accent5"/>
              </a:buClr>
              <a:buSzPts val="2400"/>
              <a:buFont typeface="Wingdings" panose="05000000000000000000" pitchFamily="2" charset="2"/>
              <a:buChar char="v"/>
            </a:pPr>
            <a:r>
              <a:rPr lang="pt-BR" sz="3600" b="1" dirty="0" err="1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vh</a:t>
            </a:r>
            <a:r>
              <a:rPr lang="pt-BR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: </a:t>
            </a:r>
            <a:r>
              <a:rPr lang="pt-BR" sz="3600" dirty="0" err="1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viewport</a:t>
            </a:r>
            <a:r>
              <a:rPr lang="pt-BR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</a:t>
            </a:r>
            <a:r>
              <a:rPr lang="pt-BR" sz="3600" dirty="0" err="1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height</a:t>
            </a:r>
            <a:endParaRPr lang="pt-BR" sz="3600" dirty="0">
              <a:latin typeface="Exo 2 Medium" panose="00000600000000000000" pitchFamily="50" charset="0"/>
              <a:ea typeface="Fira Code Light" panose="020B0809050000020004"/>
              <a:cs typeface="Calibri" panose="020F0502020204030204" pitchFamily="34" charset="0"/>
              <a:sym typeface="Fira Code Light" panose="020B0809050000020004"/>
            </a:endParaRPr>
          </a:p>
          <a:p>
            <a:pPr marL="647700" indent="-571500">
              <a:buClr>
                <a:schemeClr val="accent5"/>
              </a:buClr>
              <a:buSzPts val="2400"/>
              <a:buFont typeface="Wingdings" panose="05000000000000000000" pitchFamily="2" charset="2"/>
              <a:buChar char="v"/>
            </a:pPr>
            <a:r>
              <a:rPr lang="pt-BR" sz="3600" b="1" dirty="0" err="1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vw</a:t>
            </a:r>
            <a:r>
              <a:rPr lang="pt-BR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: </a:t>
            </a:r>
            <a:r>
              <a:rPr lang="pt-BR" sz="3600" dirty="0" err="1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viewport</a:t>
            </a:r>
            <a:r>
              <a:rPr lang="pt-BR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</a:t>
            </a:r>
            <a:r>
              <a:rPr lang="pt-BR" sz="3600" dirty="0" err="1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width</a:t>
            </a:r>
            <a:endParaRPr lang="pt-BR" sz="3600" dirty="0">
              <a:latin typeface="Exo 2 Medium" panose="00000600000000000000" pitchFamily="50" charset="0"/>
              <a:ea typeface="Fira Code Light" panose="020B0809050000020004"/>
              <a:cs typeface="Calibri" panose="020F0502020204030204" pitchFamily="34" charset="0"/>
              <a:sym typeface="Fira Code Light" panose="020B0809050000020004"/>
            </a:endParaRPr>
          </a:p>
          <a:p>
            <a:pPr marL="647700" indent="-571500">
              <a:buClr>
                <a:schemeClr val="accent5"/>
              </a:buClr>
              <a:buSzPts val="2400"/>
              <a:buFont typeface="Wingdings" panose="05000000000000000000" pitchFamily="2" charset="2"/>
              <a:buChar char="v"/>
            </a:pPr>
            <a:r>
              <a:rPr lang="pt-BR" sz="3600" b="1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em</a:t>
            </a:r>
            <a:r>
              <a:rPr lang="pt-BR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: </a:t>
            </a:r>
            <a:r>
              <a:rPr lang="pt-BR" sz="3600" dirty="0" err="1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font-size</a:t>
            </a:r>
            <a:r>
              <a:rPr lang="pt-BR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do elemento vinculado</a:t>
            </a:r>
          </a:p>
          <a:p>
            <a:pPr marL="647700" indent="-571500">
              <a:buClr>
                <a:schemeClr val="accent5"/>
              </a:buClr>
              <a:buSzPts val="2400"/>
              <a:buFont typeface="Wingdings" panose="05000000000000000000" pitchFamily="2" charset="2"/>
              <a:buChar char="v"/>
            </a:pPr>
            <a:r>
              <a:rPr lang="pt-BR" sz="3600" b="1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rem</a:t>
            </a:r>
            <a:r>
              <a:rPr lang="pt-BR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:  </a:t>
            </a:r>
            <a:r>
              <a:rPr lang="pt-BR" sz="3600" dirty="0" err="1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font-size</a:t>
            </a:r>
            <a:r>
              <a:rPr lang="pt-BR" sz="36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do elemento raiz  </a:t>
            </a:r>
          </a:p>
          <a:p>
            <a:pPr indent="-381000">
              <a:buSzPts val="2400"/>
              <a:buFont typeface="Fira Code Light" panose="020B0809050000020004"/>
              <a:buChar char="❖"/>
            </a:pPr>
            <a:endParaRPr lang="pt-BR" sz="3600" i="1" dirty="0">
              <a:latin typeface="Exo 2 Medium" panose="00000600000000000000" pitchFamily="50" charset="0"/>
              <a:ea typeface="Fira Code Light" panose="020B0809050000020004"/>
              <a:cs typeface="Calibri" panose="020F0502020204030204" pitchFamily="34" charset="0"/>
              <a:sym typeface="Fira Code Light" panose="020B0809050000020004"/>
            </a:endParaRPr>
          </a:p>
        </p:txBody>
      </p:sp>
      <p:sp>
        <p:nvSpPr>
          <p:cNvPr id="14" name="Google Shape;83;p9"/>
          <p:cNvSpPr txBox="1"/>
          <p:nvPr/>
        </p:nvSpPr>
        <p:spPr>
          <a:xfrm>
            <a:off x="12933681" y="7156390"/>
            <a:ext cx="3965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Exo 2 Medium" panose="00000600000000000000" pitchFamily="50" charset="0"/>
                <a:cs typeface="Calibri"/>
                <a:sym typeface="Calibri"/>
              </a:rPr>
              <a:t>8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2" name="Rectangle: Rounded Corners 1"/>
          <p:cNvSpPr/>
          <p:nvPr/>
        </p:nvSpPr>
        <p:spPr>
          <a:xfrm>
            <a:off x="876300" y="2146568"/>
            <a:ext cx="3867150" cy="583985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: Rounded Corners 2"/>
          <p:cNvSpPr/>
          <p:nvPr/>
        </p:nvSpPr>
        <p:spPr>
          <a:xfrm>
            <a:off x="8477249" y="2184988"/>
            <a:ext cx="2149477" cy="583985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9966" y="3460750"/>
            <a:ext cx="10036667" cy="635000"/>
          </a:xfrm>
        </p:spPr>
        <p:txBody>
          <a:bodyPr/>
          <a:lstStyle/>
          <a:p>
            <a:pPr algn="ctr"/>
            <a:r>
              <a:rPr lang="pt-BR" b="0" dirty="0">
                <a:latin typeface="Exo 2 Extra Bold" panose="00000900000000000000" pitchFamily="50" charset="0"/>
              </a:rPr>
              <a:t>Iniciando o site institucional</a:t>
            </a:r>
          </a:p>
        </p:txBody>
      </p:sp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2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4253" y="182592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Objetivo: site institucional</a:t>
            </a:r>
          </a:p>
        </p:txBody>
      </p:sp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2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861" y="1196994"/>
            <a:ext cx="6457609" cy="5959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30" y="1788393"/>
            <a:ext cx="6457610" cy="4776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4253" y="182592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Prototipação – 1º passo</a:t>
            </a:r>
          </a:p>
        </p:txBody>
      </p:sp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9</a:t>
            </a:r>
            <a:endParaRPr dirty="0"/>
          </a:p>
        </p:txBody>
      </p:sp>
      <p:pic>
        <p:nvPicPr>
          <p:cNvPr id="15" name="Picture 14" descr="A picture containing screensho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03" y="2160559"/>
            <a:ext cx="5059782" cy="37395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216" y="2160559"/>
            <a:ext cx="5059782" cy="3742645"/>
          </a:xfrm>
          <a:prstGeom prst="rect">
            <a:avLst/>
          </a:prstGeom>
        </p:spPr>
      </p:pic>
      <p:sp>
        <p:nvSpPr>
          <p:cNvPr id="24" name="Arrow: Right 23"/>
          <p:cNvSpPr/>
          <p:nvPr/>
        </p:nvSpPr>
        <p:spPr>
          <a:xfrm>
            <a:off x="6254751" y="3530600"/>
            <a:ext cx="1066800" cy="1028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9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90540"/>
          <a:stretch>
            <a:fillRect/>
          </a:stretch>
        </p:blipFill>
        <p:spPr>
          <a:xfrm>
            <a:off x="4188409" y="1074709"/>
            <a:ext cx="5059782" cy="3540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9780" b="49500"/>
          <a:stretch>
            <a:fillRect/>
          </a:stretch>
        </p:blipFill>
        <p:spPr>
          <a:xfrm>
            <a:off x="4188409" y="1968500"/>
            <a:ext cx="5059782" cy="15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51198" b="40658"/>
          <a:stretch>
            <a:fillRect/>
          </a:stretch>
        </p:blipFill>
        <p:spPr>
          <a:xfrm>
            <a:off x="4188409" y="4032250"/>
            <a:ext cx="5059782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59463" b="9148"/>
          <a:stretch>
            <a:fillRect/>
          </a:stretch>
        </p:blipFill>
        <p:spPr>
          <a:xfrm>
            <a:off x="4188409" y="4873625"/>
            <a:ext cx="5059782" cy="1174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90390"/>
          <a:stretch>
            <a:fillRect/>
          </a:stretch>
        </p:blipFill>
        <p:spPr>
          <a:xfrm>
            <a:off x="4188409" y="6638925"/>
            <a:ext cx="5059782" cy="359654"/>
          </a:xfrm>
          <a:prstGeom prst="rect">
            <a:avLst/>
          </a:prstGeom>
        </p:spPr>
      </p:pic>
      <p:sp>
        <p:nvSpPr>
          <p:cNvPr id="21" name="Arrow: Down 20"/>
          <p:cNvSpPr/>
          <p:nvPr/>
        </p:nvSpPr>
        <p:spPr>
          <a:xfrm>
            <a:off x="6447943" y="1524000"/>
            <a:ext cx="419100" cy="361950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Arrow: Down 22"/>
          <p:cNvSpPr/>
          <p:nvPr/>
        </p:nvSpPr>
        <p:spPr>
          <a:xfrm>
            <a:off x="6447943" y="3575050"/>
            <a:ext cx="419100" cy="361950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Arrow: Down 24"/>
          <p:cNvSpPr/>
          <p:nvPr/>
        </p:nvSpPr>
        <p:spPr>
          <a:xfrm>
            <a:off x="6447943" y="4397375"/>
            <a:ext cx="419100" cy="361950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Arrow: Down 26"/>
          <p:cNvSpPr/>
          <p:nvPr/>
        </p:nvSpPr>
        <p:spPr>
          <a:xfrm>
            <a:off x="6447943" y="6162675"/>
            <a:ext cx="419100" cy="361950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/>
          <p:cNvSpPr txBox="1"/>
          <p:nvPr/>
        </p:nvSpPr>
        <p:spPr>
          <a:xfrm>
            <a:off x="1924253" y="182592"/>
            <a:ext cx="10036667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31B8CD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pt-BR" dirty="0">
                <a:latin typeface="Exo 2 Medium" panose="00000600000000000000" pitchFamily="50" charset="0"/>
              </a:rPr>
              <a:t>2º passo – </a:t>
            </a:r>
            <a:r>
              <a:rPr lang="pt-BR" u="sng" dirty="0">
                <a:latin typeface="Exo 2 Medium" panose="00000600000000000000" pitchFamily="50" charset="0"/>
              </a:rPr>
              <a:t>div</a:t>
            </a:r>
            <a:r>
              <a:rPr lang="pt-BR" dirty="0">
                <a:latin typeface="Exo 2 Medium" panose="00000600000000000000" pitchFamily="50" charset="0"/>
              </a:rPr>
              <a:t>idir a página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9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90540"/>
          <a:stretch>
            <a:fillRect/>
          </a:stretch>
        </p:blipFill>
        <p:spPr>
          <a:xfrm>
            <a:off x="4188409" y="1074709"/>
            <a:ext cx="5059782" cy="3540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9780" b="49500"/>
          <a:stretch>
            <a:fillRect/>
          </a:stretch>
        </p:blipFill>
        <p:spPr>
          <a:xfrm>
            <a:off x="4188409" y="1968500"/>
            <a:ext cx="5059782" cy="15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51198" b="40658"/>
          <a:stretch>
            <a:fillRect/>
          </a:stretch>
        </p:blipFill>
        <p:spPr>
          <a:xfrm>
            <a:off x="4188409" y="4032250"/>
            <a:ext cx="5059782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59463" b="9148"/>
          <a:stretch>
            <a:fillRect/>
          </a:stretch>
        </p:blipFill>
        <p:spPr>
          <a:xfrm>
            <a:off x="4188409" y="4873625"/>
            <a:ext cx="5059782" cy="1174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90390"/>
          <a:stretch>
            <a:fillRect/>
          </a:stretch>
        </p:blipFill>
        <p:spPr>
          <a:xfrm>
            <a:off x="4188409" y="6638925"/>
            <a:ext cx="5059782" cy="359654"/>
          </a:xfrm>
          <a:prstGeom prst="rect">
            <a:avLst/>
          </a:prstGeom>
        </p:spPr>
      </p:pic>
      <p:sp>
        <p:nvSpPr>
          <p:cNvPr id="21" name="Arrow: Down 20"/>
          <p:cNvSpPr/>
          <p:nvPr/>
        </p:nvSpPr>
        <p:spPr>
          <a:xfrm>
            <a:off x="6447943" y="1524000"/>
            <a:ext cx="419100" cy="361950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Arrow: Down 22"/>
          <p:cNvSpPr/>
          <p:nvPr/>
        </p:nvSpPr>
        <p:spPr>
          <a:xfrm>
            <a:off x="6447943" y="3575050"/>
            <a:ext cx="419100" cy="361950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Arrow: Down 24"/>
          <p:cNvSpPr/>
          <p:nvPr/>
        </p:nvSpPr>
        <p:spPr>
          <a:xfrm>
            <a:off x="6447943" y="4397375"/>
            <a:ext cx="419100" cy="361950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Arrow: Down 26"/>
          <p:cNvSpPr/>
          <p:nvPr/>
        </p:nvSpPr>
        <p:spPr>
          <a:xfrm>
            <a:off x="6447943" y="6162675"/>
            <a:ext cx="419100" cy="361950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/>
          <p:cNvSpPr txBox="1"/>
          <p:nvPr/>
        </p:nvSpPr>
        <p:spPr>
          <a:xfrm>
            <a:off x="9248191" y="979459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Exo 2 Medium" panose="00000600000000000000" pitchFamily="50" charset="0"/>
              </a:rPr>
              <a:t>navbar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48191" y="2452042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Exo 2 Medium" panose="00000600000000000000" pitchFamily="50" charset="0"/>
              </a:rPr>
              <a:t>jumbotron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48191" y="3924625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Exo 2 Medium" panose="00000600000000000000" pitchFamily="50" charset="0"/>
              </a:rPr>
              <a:t>novidades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48191" y="5166375"/>
            <a:ext cx="123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Exo 2 Medium" panose="00000600000000000000" pitchFamily="50" charset="0"/>
              </a:rPr>
              <a:t>valores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48191" y="6577041"/>
            <a:ext cx="1061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Exo 2 Medium" panose="00000600000000000000" pitchFamily="50" charset="0"/>
              </a:rPr>
              <a:t>footer</a:t>
            </a:r>
          </a:p>
        </p:txBody>
      </p:sp>
      <p:sp>
        <p:nvSpPr>
          <p:cNvPr id="14" name="Título 1"/>
          <p:cNvSpPr txBox="1"/>
          <p:nvPr/>
        </p:nvSpPr>
        <p:spPr>
          <a:xfrm>
            <a:off x="1924253" y="182592"/>
            <a:ext cx="10036667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31B8CD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pt-BR" dirty="0">
                <a:latin typeface="Exo 2 Medium" panose="00000600000000000000" pitchFamily="50" charset="0"/>
              </a:rPr>
              <a:t>2º passo – </a:t>
            </a:r>
            <a:r>
              <a:rPr lang="pt-BR" u="sng" dirty="0">
                <a:latin typeface="Exo 2 Medium" panose="00000600000000000000" pitchFamily="50" charset="0"/>
              </a:rPr>
              <a:t>div</a:t>
            </a:r>
            <a:r>
              <a:rPr lang="pt-BR" dirty="0">
                <a:latin typeface="Exo 2 Medium" panose="00000600000000000000" pitchFamily="50" charset="0"/>
              </a:rPr>
              <a:t>idir a página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9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90540"/>
          <a:stretch>
            <a:fillRect/>
          </a:stretch>
        </p:blipFill>
        <p:spPr>
          <a:xfrm>
            <a:off x="4188409" y="1074709"/>
            <a:ext cx="5059782" cy="3540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9780" b="49500"/>
          <a:stretch>
            <a:fillRect/>
          </a:stretch>
        </p:blipFill>
        <p:spPr>
          <a:xfrm>
            <a:off x="4188409" y="1968500"/>
            <a:ext cx="5059782" cy="15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51198" b="40658"/>
          <a:stretch>
            <a:fillRect/>
          </a:stretch>
        </p:blipFill>
        <p:spPr>
          <a:xfrm>
            <a:off x="4188409" y="4032250"/>
            <a:ext cx="5059782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59463" b="9148"/>
          <a:stretch>
            <a:fillRect/>
          </a:stretch>
        </p:blipFill>
        <p:spPr>
          <a:xfrm>
            <a:off x="4188409" y="4873625"/>
            <a:ext cx="5059782" cy="1174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90390"/>
          <a:stretch>
            <a:fillRect/>
          </a:stretch>
        </p:blipFill>
        <p:spPr>
          <a:xfrm>
            <a:off x="4188409" y="6638925"/>
            <a:ext cx="5059782" cy="359654"/>
          </a:xfrm>
          <a:prstGeom prst="rect">
            <a:avLst/>
          </a:prstGeom>
        </p:spPr>
      </p:pic>
      <p:sp>
        <p:nvSpPr>
          <p:cNvPr id="21" name="Arrow: Down 20"/>
          <p:cNvSpPr/>
          <p:nvPr/>
        </p:nvSpPr>
        <p:spPr>
          <a:xfrm>
            <a:off x="6447943" y="1524000"/>
            <a:ext cx="419100" cy="361950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Arrow: Down 22"/>
          <p:cNvSpPr/>
          <p:nvPr/>
        </p:nvSpPr>
        <p:spPr>
          <a:xfrm>
            <a:off x="6447943" y="3575050"/>
            <a:ext cx="419100" cy="361950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Arrow: Down 24"/>
          <p:cNvSpPr/>
          <p:nvPr/>
        </p:nvSpPr>
        <p:spPr>
          <a:xfrm>
            <a:off x="6447943" y="4397375"/>
            <a:ext cx="419100" cy="361950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Arrow: Down 26"/>
          <p:cNvSpPr/>
          <p:nvPr/>
        </p:nvSpPr>
        <p:spPr>
          <a:xfrm>
            <a:off x="6447943" y="6162675"/>
            <a:ext cx="419100" cy="361950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/>
          <p:cNvSpPr txBox="1"/>
          <p:nvPr/>
        </p:nvSpPr>
        <p:spPr>
          <a:xfrm>
            <a:off x="9248191" y="979459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Exo 2 Medium" panose="00000600000000000000" pitchFamily="50" charset="0"/>
              </a:rPr>
              <a:t>navbar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48191" y="2452042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Exo 2 Medium" panose="00000600000000000000" pitchFamily="50" charset="0"/>
              </a:rPr>
              <a:t>jumbotron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48191" y="3924625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Exo 2 Medium" panose="00000600000000000000" pitchFamily="50" charset="0"/>
              </a:rPr>
              <a:t>novidades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48191" y="5166375"/>
            <a:ext cx="123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Exo 2 Medium" panose="00000600000000000000" pitchFamily="50" charset="0"/>
              </a:rPr>
              <a:t>valores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48191" y="6577041"/>
            <a:ext cx="1061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Exo 2 Medium" panose="00000600000000000000" pitchFamily="50" charset="0"/>
              </a:rPr>
              <a:t>footer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2878667" y="979459"/>
            <a:ext cx="1170513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ítulo 1"/>
          <p:cNvSpPr txBox="1"/>
          <p:nvPr/>
        </p:nvSpPr>
        <p:spPr>
          <a:xfrm>
            <a:off x="1924253" y="182592"/>
            <a:ext cx="10036667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31B8CD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pt-BR" dirty="0">
                <a:latin typeface="Exo 2 Medium" panose="00000600000000000000" pitchFamily="50" charset="0"/>
              </a:rPr>
              <a:t>2º passo – </a:t>
            </a:r>
            <a:r>
              <a:rPr lang="pt-BR" u="sng" dirty="0">
                <a:latin typeface="Exo 2 Medium" panose="00000600000000000000" pitchFamily="50" charset="0"/>
              </a:rPr>
              <a:t>div</a:t>
            </a:r>
            <a:r>
              <a:rPr lang="pt-BR" dirty="0">
                <a:latin typeface="Exo 2 Medium" panose="00000600000000000000" pitchFamily="50" charset="0"/>
              </a:rPr>
              <a:t>idir a página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9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90540"/>
          <a:stretch>
            <a:fillRect/>
          </a:stretch>
        </p:blipFill>
        <p:spPr>
          <a:xfrm>
            <a:off x="639311" y="2645228"/>
            <a:ext cx="11321609" cy="7921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90407" y="2183563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Exo 2 Medium" panose="00000600000000000000" pitchFamily="50" charset="0"/>
              </a:rPr>
              <a:t>navbar</a:t>
            </a:r>
          </a:p>
        </p:txBody>
      </p:sp>
      <p:sp>
        <p:nvSpPr>
          <p:cNvPr id="22" name="Título 1"/>
          <p:cNvSpPr txBox="1"/>
          <p:nvPr/>
        </p:nvSpPr>
        <p:spPr>
          <a:xfrm>
            <a:off x="1924253" y="182592"/>
            <a:ext cx="10036667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4000" b="1" i="0" u="none" strike="noStrike" cap="none">
                <a:solidFill>
                  <a:srgbClr val="31B8CD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pt-BR">
                <a:latin typeface="Exo 2 Medium" panose="00000600000000000000" pitchFamily="50" charset="0"/>
              </a:rPr>
              <a:t>Começando a desenvolver - </a:t>
            </a:r>
            <a:r>
              <a:rPr lang="pt-BR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&lt;div&gt;</a:t>
            </a:r>
            <a:endParaRPr lang="pt-BR" dirty="0">
              <a:latin typeface="Fira Code Light" panose="020B0809050000020004" charset="0"/>
              <a:ea typeface="Fira Code Light" panose="020B0809050000020004" charset="0"/>
              <a:cs typeface="Fira Code Light" panose="020B08090500000200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4253" y="182592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Começando a desenvolver - </a:t>
            </a:r>
            <a:r>
              <a:rPr lang="pt-BR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&lt;div&gt;</a:t>
            </a:r>
          </a:p>
        </p:txBody>
      </p:sp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9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90540"/>
          <a:stretch>
            <a:fillRect/>
          </a:stretch>
        </p:blipFill>
        <p:spPr>
          <a:xfrm>
            <a:off x="639311" y="2645228"/>
            <a:ext cx="11321609" cy="7921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9100" y="2183563"/>
            <a:ext cx="11677650" cy="139783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9023835" y="1757101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 class=“header”&gt;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1903318" y="32254"/>
            <a:ext cx="5227764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Exo 2" panose="00000600000000000000" pitchFamily="2" charset="0"/>
              </a:rPr>
              <a:t>HTML x CSS</a:t>
            </a:r>
            <a:endParaRPr dirty="0">
              <a:latin typeface="Exo 2" panose="00000600000000000000" pitchFamily="2" charset="0"/>
            </a:endParaRPr>
          </a:p>
        </p:txBody>
      </p:sp>
      <p:sp>
        <p:nvSpPr>
          <p:cNvPr id="83" name="Google Shape;83;p9"/>
          <p:cNvSpPr txBox="1"/>
          <p:nvPr/>
        </p:nvSpPr>
        <p:spPr>
          <a:xfrm>
            <a:off x="12933681" y="7156390"/>
            <a:ext cx="380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Exo 2" panose="00000600000000000000" pitchFamily="2" charset="0"/>
                <a:cs typeface="Calibri"/>
                <a:sym typeface="Calibri"/>
              </a:rPr>
              <a:t>1</a:t>
            </a:r>
            <a:endParaRPr dirty="0">
              <a:latin typeface="Exo 2" panose="00000600000000000000" pitchFamily="2" charset="0"/>
            </a:endParaRPr>
          </a:p>
        </p:txBody>
      </p:sp>
      <p:pic>
        <p:nvPicPr>
          <p:cNvPr id="84" name="Google Shape;84;p9" descr="Uma imagem contendo desenho&#10;&#10;Descrição gerada automaticamente"/>
          <p:cNvPicPr preferRelativeResize="0"/>
          <p:nvPr/>
        </p:nvPicPr>
        <p:blipFill rotWithShape="1">
          <a:blip r:embed="rId3"/>
          <a:srcRect l="51515"/>
          <a:stretch>
            <a:fillRect/>
          </a:stretch>
        </p:blipFill>
        <p:spPr>
          <a:xfrm>
            <a:off x="1393335" y="1687610"/>
            <a:ext cx="1523984" cy="1874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 descr="Uma imagem contendo desenho&#10;&#10;Descrição gerada automaticamente"/>
          <p:cNvPicPr preferRelativeResize="0"/>
          <p:nvPr/>
        </p:nvPicPr>
        <p:blipFill rotWithShape="1">
          <a:blip r:embed="rId3"/>
          <a:srcRect l="-1395" r="52912"/>
          <a:stretch>
            <a:fillRect/>
          </a:stretch>
        </p:blipFill>
        <p:spPr>
          <a:xfrm>
            <a:off x="5948680" y="1687610"/>
            <a:ext cx="1523984" cy="187490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 txBox="1"/>
          <p:nvPr/>
        </p:nvSpPr>
        <p:spPr>
          <a:xfrm>
            <a:off x="591246" y="3893698"/>
            <a:ext cx="775265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Exo 2" panose="00000600000000000000" pitchFamily="2" charset="0"/>
                <a:ea typeface="Calibri"/>
                <a:cs typeface="Calibri"/>
                <a:sym typeface="Calibri"/>
              </a:rPr>
              <a:t>Hypertext Markup </a:t>
            </a:r>
            <a:r>
              <a:rPr lang="pt-BR" sz="2000" b="1" dirty="0" err="1">
                <a:solidFill>
                  <a:schemeClr val="dk1"/>
                </a:solidFill>
                <a:latin typeface="Exo 2" panose="00000600000000000000" pitchFamily="2" charset="0"/>
                <a:ea typeface="Calibri"/>
                <a:cs typeface="Calibri"/>
                <a:sym typeface="Calibri"/>
              </a:rPr>
              <a:t>Language</a:t>
            </a:r>
            <a:r>
              <a:rPr lang="pt-BR" sz="2000" b="1" dirty="0">
                <a:solidFill>
                  <a:schemeClr val="dk1"/>
                </a:solidFill>
                <a:latin typeface="Exo 2" panose="00000600000000000000" pitchFamily="2" charset="0"/>
                <a:ea typeface="Calibri"/>
                <a:cs typeface="Calibri"/>
                <a:sym typeface="Calibri"/>
              </a:rPr>
              <a:t> </a:t>
            </a:r>
            <a:endParaRPr sz="2000" dirty="0">
              <a:latin typeface="Exo 2" panose="00000600000000000000" pitchFamily="2" charset="0"/>
            </a:endParaRPr>
          </a:p>
        </p:txBody>
      </p:sp>
      <p:sp>
        <p:nvSpPr>
          <p:cNvPr id="87" name="Google Shape;87;p9"/>
          <p:cNvSpPr txBox="1"/>
          <p:nvPr/>
        </p:nvSpPr>
        <p:spPr>
          <a:xfrm>
            <a:off x="5119599" y="3894046"/>
            <a:ext cx="599852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Exo 2" panose="00000600000000000000" pitchFamily="2" charset="0"/>
                <a:ea typeface="Calibri"/>
                <a:cs typeface="Calibri"/>
                <a:sym typeface="Calibri"/>
              </a:rPr>
              <a:t>Cascading Style Sheets</a:t>
            </a:r>
            <a:endParaRPr sz="2000" b="1" dirty="0">
              <a:solidFill>
                <a:schemeClr val="dk1"/>
              </a:solidFill>
              <a:latin typeface="Exo 2" panose="000006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9"/>
          <p:cNvSpPr txBox="1"/>
          <p:nvPr/>
        </p:nvSpPr>
        <p:spPr>
          <a:xfrm>
            <a:off x="417830" y="4601845"/>
            <a:ext cx="3797935" cy="132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Exo 2 Medium" panose="00000600000000000000" pitchFamily="50" charset="0"/>
                <a:ea typeface="Calibri"/>
                <a:cs typeface="Calibri"/>
                <a:sym typeface="Calibri"/>
              </a:rPr>
              <a:t>Estrutura a página para receber e retorna dados</a:t>
            </a:r>
            <a:endParaRPr sz="2000" dirty="0">
              <a:latin typeface="Exo 2 Medium" panose="00000600000000000000" pitchFamily="50" charset="0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5119370" y="4601845"/>
            <a:ext cx="3084195" cy="132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dk1"/>
                </a:solidFill>
                <a:latin typeface="Exo 2 Medium" panose="00000600000000000000" pitchFamily="50" charset="0"/>
                <a:ea typeface="Calibri"/>
                <a:cs typeface="Calibri"/>
                <a:sym typeface="Calibri"/>
              </a:rPr>
              <a:t>Faz a apresentação, estilização da pagina </a:t>
            </a:r>
            <a:endParaRPr sz="2000" dirty="0">
              <a:latin typeface="Exo 2 Medium" panose="000006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410" y="1720215"/>
            <a:ext cx="2173605" cy="217360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0134600" y="4048125"/>
            <a:ext cx="141922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altLang="pt-BR" sz="2000" b="1" dirty="0">
                <a:solidFill>
                  <a:schemeClr val="dk1"/>
                </a:solidFill>
                <a:latin typeface="Exo 2" panose="00000600000000000000" pitchFamily="2" charset="0"/>
                <a:ea typeface="Calibri"/>
                <a:cs typeface="Calibri"/>
                <a:sym typeface="Calibri"/>
              </a:rPr>
              <a:t>JavaScript</a:t>
            </a:r>
          </a:p>
        </p:txBody>
      </p:sp>
      <p:sp>
        <p:nvSpPr>
          <p:cNvPr id="4" name="Google Shape;89;p9"/>
          <p:cNvSpPr txBox="1"/>
          <p:nvPr/>
        </p:nvSpPr>
        <p:spPr>
          <a:xfrm>
            <a:off x="9302115" y="4601845"/>
            <a:ext cx="3084195" cy="132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altLang="pt-BR" sz="2000" dirty="0">
                <a:solidFill>
                  <a:schemeClr val="dk1"/>
                </a:solidFill>
                <a:latin typeface="Exo 2 Medium" panose="00000600000000000000" pitchFamily="50" charset="0"/>
                <a:ea typeface="Calibri"/>
                <a:cs typeface="Calibri"/>
                <a:sym typeface="Calibri"/>
              </a:rPr>
              <a:t>Responsavel pela interação do usuario com a pagina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4253" y="182592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Começando a desenvolver - </a:t>
            </a:r>
            <a:r>
              <a:rPr lang="pt-BR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&lt;div&gt;</a:t>
            </a:r>
          </a:p>
        </p:txBody>
      </p:sp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9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90540"/>
          <a:stretch>
            <a:fillRect/>
          </a:stretch>
        </p:blipFill>
        <p:spPr>
          <a:xfrm>
            <a:off x="639311" y="2645228"/>
            <a:ext cx="11321609" cy="792191"/>
          </a:xfrm>
          <a:prstGeom prst="rect">
            <a:avLst/>
          </a:prstGeom>
          <a:solidFill>
            <a:srgbClr val="232323"/>
          </a:solidFill>
        </p:spPr>
      </p:pic>
      <p:sp>
        <p:nvSpPr>
          <p:cNvPr id="4" name="Rectangle 3"/>
          <p:cNvSpPr/>
          <p:nvPr/>
        </p:nvSpPr>
        <p:spPr>
          <a:xfrm>
            <a:off x="419100" y="2183563"/>
            <a:ext cx="11677650" cy="139783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/>
        </p:nvSpPr>
        <p:spPr>
          <a:xfrm>
            <a:off x="1606550" y="2819726"/>
            <a:ext cx="3662136" cy="460504"/>
          </a:xfrm>
          <a:prstGeom prst="rect">
            <a:avLst/>
          </a:prstGeom>
          <a:noFill/>
          <a:ln w="57150"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1606550" y="2301192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4F81BD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&lt;h1&gt;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06971" y="2811071"/>
            <a:ext cx="2445658" cy="460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8464550" y="2301192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&lt;ul&gt;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23835" y="1757101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 class=“navbar”&gt;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4253" y="182592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Começando a desenvolver - </a:t>
            </a:r>
            <a:r>
              <a:rPr lang="pt-BR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&lt;div&gt;</a:t>
            </a:r>
          </a:p>
        </p:txBody>
      </p:sp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9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90540"/>
          <a:stretch>
            <a:fillRect/>
          </a:stretch>
        </p:blipFill>
        <p:spPr>
          <a:xfrm>
            <a:off x="639311" y="2645228"/>
            <a:ext cx="11321609" cy="792191"/>
          </a:xfrm>
          <a:prstGeom prst="rect">
            <a:avLst/>
          </a:prstGeom>
          <a:solidFill>
            <a:srgbClr val="232323"/>
          </a:solidFill>
        </p:spPr>
      </p:pic>
      <p:sp>
        <p:nvSpPr>
          <p:cNvPr id="4" name="Rectangle 3"/>
          <p:cNvSpPr/>
          <p:nvPr/>
        </p:nvSpPr>
        <p:spPr>
          <a:xfrm>
            <a:off x="419100" y="2183563"/>
            <a:ext cx="11677650" cy="139783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/>
        </p:nvSpPr>
        <p:spPr>
          <a:xfrm>
            <a:off x="1606550" y="2819726"/>
            <a:ext cx="3662136" cy="460504"/>
          </a:xfrm>
          <a:prstGeom prst="rect">
            <a:avLst/>
          </a:prstGeom>
          <a:noFill/>
          <a:ln w="57150"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1606550" y="2301192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4F81BD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&lt;h1&gt;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06971" y="2811071"/>
            <a:ext cx="2445658" cy="460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8464550" y="2301192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&lt;ul&gt;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23835" y="1757101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 class=“navbar”&gt;</a:t>
            </a:r>
          </a:p>
        </p:txBody>
      </p:sp>
      <p:pic>
        <p:nvPicPr>
          <p:cNvPr id="3" name="Picture 2" descr="Right Arrow Icon (Graphic) by Kanggraphic · Creative Fabric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0" t="24352" r="32184" b="24985"/>
          <a:stretch>
            <a:fillRect/>
          </a:stretch>
        </p:blipFill>
        <p:spPr bwMode="auto">
          <a:xfrm rot="5400000">
            <a:off x="11262420" y="5399291"/>
            <a:ext cx="1444510" cy="127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4253" y="182592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Usando container</a:t>
            </a:r>
          </a:p>
        </p:txBody>
      </p:sp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9</a:t>
            </a:r>
            <a:endParaRPr dirty="0"/>
          </a:p>
        </p:txBody>
      </p:sp>
      <p:pic>
        <p:nvPicPr>
          <p:cNvPr id="4" name="Picture 3" descr="A screenshot of a cell phon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77" y="1352550"/>
            <a:ext cx="7667217" cy="566264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4253" y="182592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Usando container</a:t>
            </a:r>
          </a:p>
        </p:txBody>
      </p:sp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9</a:t>
            </a:r>
            <a:endParaRPr dirty="0"/>
          </a:p>
        </p:txBody>
      </p:sp>
      <p:pic>
        <p:nvPicPr>
          <p:cNvPr id="4" name="Picture 3" descr="A screenshot of a cell phon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77" y="1352550"/>
            <a:ext cx="7667217" cy="56626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48100" y="1352550"/>
            <a:ext cx="6210300" cy="5662642"/>
          </a:xfrm>
          <a:prstGeom prst="rect">
            <a:avLst/>
          </a:prstGeom>
          <a:solidFill>
            <a:srgbClr val="4F81BD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4253" y="182592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Começando a desenvolver - </a:t>
            </a:r>
            <a:r>
              <a:rPr lang="pt-BR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&lt;div&gt;</a:t>
            </a:r>
          </a:p>
        </p:txBody>
      </p:sp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9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90540"/>
          <a:stretch>
            <a:fillRect/>
          </a:stretch>
        </p:blipFill>
        <p:spPr>
          <a:xfrm>
            <a:off x="639311" y="2645228"/>
            <a:ext cx="11321609" cy="792191"/>
          </a:xfrm>
          <a:prstGeom prst="rect">
            <a:avLst/>
          </a:prstGeom>
          <a:solidFill>
            <a:srgbClr val="232323"/>
          </a:solidFill>
        </p:spPr>
      </p:pic>
      <p:sp>
        <p:nvSpPr>
          <p:cNvPr id="4" name="Rectangle 3"/>
          <p:cNvSpPr/>
          <p:nvPr/>
        </p:nvSpPr>
        <p:spPr>
          <a:xfrm>
            <a:off x="419100" y="2183563"/>
            <a:ext cx="11677650" cy="139783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/>
        </p:nvSpPr>
        <p:spPr>
          <a:xfrm>
            <a:off x="1606550" y="2819726"/>
            <a:ext cx="3662136" cy="460504"/>
          </a:xfrm>
          <a:prstGeom prst="rect">
            <a:avLst/>
          </a:prstGeom>
          <a:noFill/>
          <a:ln w="57150"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1606550" y="2301192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4F81BD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&lt;h1&gt;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06971" y="2811071"/>
            <a:ext cx="2445658" cy="460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8464550" y="2301192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&lt;ul&gt;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23835" y="1757101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 class=“navbar”&gt;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4253" y="182592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Começando a desenvolver - </a:t>
            </a:r>
            <a:r>
              <a:rPr lang="pt-BR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&lt;div&gt;</a:t>
            </a:r>
          </a:p>
        </p:txBody>
      </p:sp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9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90540"/>
          <a:stretch>
            <a:fillRect/>
          </a:stretch>
        </p:blipFill>
        <p:spPr>
          <a:xfrm>
            <a:off x="639311" y="2645228"/>
            <a:ext cx="11321609" cy="7921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9100" y="2183563"/>
            <a:ext cx="11677650" cy="139783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/>
        </p:nvSpPr>
        <p:spPr>
          <a:xfrm>
            <a:off x="1606550" y="2819726"/>
            <a:ext cx="3662136" cy="460504"/>
          </a:xfrm>
          <a:prstGeom prst="rect">
            <a:avLst/>
          </a:prstGeom>
          <a:noFill/>
          <a:ln w="57150"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1606550" y="2301192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4F81BD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&lt;h1&gt;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06971" y="2811071"/>
            <a:ext cx="2445658" cy="460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8464550" y="2301192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&lt;ul&gt;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1606549" y="2652229"/>
            <a:ext cx="9446079" cy="78519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/>
          <p:cNvSpPr txBox="1"/>
          <p:nvPr/>
        </p:nvSpPr>
        <p:spPr>
          <a:xfrm>
            <a:off x="1544590" y="3604916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B050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 class=“container”&gt;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23835" y="1757101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 class=“navbar”&gt;</a:t>
            </a:r>
          </a:p>
        </p:txBody>
      </p:sp>
      <p:sp>
        <p:nvSpPr>
          <p:cNvPr id="3" name="Arrow: Right 2"/>
          <p:cNvSpPr/>
          <p:nvPr/>
        </p:nvSpPr>
        <p:spPr>
          <a:xfrm rot="19043968">
            <a:off x="816455" y="4242112"/>
            <a:ext cx="1456267" cy="663238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4253" y="182592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Começando a desenvolver - </a:t>
            </a:r>
            <a:r>
              <a:rPr lang="pt-BR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&lt;div&gt;</a:t>
            </a:r>
          </a:p>
        </p:txBody>
      </p:sp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9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90540"/>
          <a:stretch>
            <a:fillRect/>
          </a:stretch>
        </p:blipFill>
        <p:spPr>
          <a:xfrm>
            <a:off x="1286725" y="1559156"/>
            <a:ext cx="11321609" cy="7921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514" y="1097491"/>
            <a:ext cx="11677650" cy="139783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15"/>
          <p:cNvSpPr txBox="1"/>
          <p:nvPr/>
        </p:nvSpPr>
        <p:spPr>
          <a:xfrm>
            <a:off x="9671249" y="671029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 class=“navbar”&gt;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34426" y="4388229"/>
            <a:ext cx="191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No código: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97" y="2840905"/>
            <a:ext cx="5130799" cy="473894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454057" y="3290639"/>
            <a:ext cx="4655073" cy="3760049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Arrow: Right 34"/>
          <p:cNvSpPr/>
          <p:nvPr/>
        </p:nvSpPr>
        <p:spPr>
          <a:xfrm>
            <a:off x="2810933" y="4198315"/>
            <a:ext cx="3045523" cy="797018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4253" y="182592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Começando a desenvolver - </a:t>
            </a:r>
            <a:r>
              <a:rPr lang="pt-BR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&lt;div&gt;</a:t>
            </a:r>
          </a:p>
        </p:txBody>
      </p:sp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9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90540"/>
          <a:stretch>
            <a:fillRect/>
          </a:stretch>
        </p:blipFill>
        <p:spPr>
          <a:xfrm>
            <a:off x="1286725" y="1559156"/>
            <a:ext cx="11321609" cy="7921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514" y="1097491"/>
            <a:ext cx="11677650" cy="139783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2253963" y="1566157"/>
            <a:ext cx="9446079" cy="78519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/>
          <p:cNvSpPr txBox="1"/>
          <p:nvPr/>
        </p:nvSpPr>
        <p:spPr>
          <a:xfrm>
            <a:off x="2192004" y="2518844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B050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 class=“container”&gt;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71249" y="671029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 class=“navbar”&gt;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34426" y="4388229"/>
            <a:ext cx="191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No código: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97" y="2840905"/>
            <a:ext cx="5130799" cy="473894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454057" y="3290639"/>
            <a:ext cx="4655073" cy="3760049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ctangle 28"/>
          <p:cNvSpPr/>
          <p:nvPr/>
        </p:nvSpPr>
        <p:spPr>
          <a:xfrm>
            <a:off x="6832552" y="3761028"/>
            <a:ext cx="4056445" cy="283245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Arrow: Right 34"/>
          <p:cNvSpPr/>
          <p:nvPr/>
        </p:nvSpPr>
        <p:spPr>
          <a:xfrm>
            <a:off x="2810933" y="4198315"/>
            <a:ext cx="3045523" cy="797018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4253" y="182592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Começando a desenvolver - </a:t>
            </a:r>
            <a:r>
              <a:rPr lang="pt-BR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&lt;div&gt;</a:t>
            </a:r>
          </a:p>
        </p:txBody>
      </p:sp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9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90540"/>
          <a:stretch>
            <a:fillRect/>
          </a:stretch>
        </p:blipFill>
        <p:spPr>
          <a:xfrm>
            <a:off x="1286725" y="1559156"/>
            <a:ext cx="11321609" cy="7921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514" y="1097491"/>
            <a:ext cx="11677650" cy="139783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/>
        </p:nvSpPr>
        <p:spPr>
          <a:xfrm>
            <a:off x="2321696" y="1733654"/>
            <a:ext cx="3662136" cy="460504"/>
          </a:xfrm>
          <a:prstGeom prst="rect">
            <a:avLst/>
          </a:prstGeom>
          <a:noFill/>
          <a:ln w="57150"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2253964" y="1215120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4F81BD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&lt;h1&gt;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2253963" y="1566157"/>
            <a:ext cx="9446079" cy="78519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/>
          <p:cNvSpPr txBox="1"/>
          <p:nvPr/>
        </p:nvSpPr>
        <p:spPr>
          <a:xfrm>
            <a:off x="2192004" y="2518844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B050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 class=“container”&gt;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71249" y="671029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 class=“navbar”&gt;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34426" y="4388229"/>
            <a:ext cx="191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No código: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97" y="2840905"/>
            <a:ext cx="5130799" cy="473894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454057" y="3290639"/>
            <a:ext cx="4655073" cy="3760049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ctangle 28"/>
          <p:cNvSpPr/>
          <p:nvPr/>
        </p:nvSpPr>
        <p:spPr>
          <a:xfrm>
            <a:off x="6832552" y="3761028"/>
            <a:ext cx="4056445" cy="283245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ctangle 32"/>
          <p:cNvSpPr/>
          <p:nvPr/>
        </p:nvSpPr>
        <p:spPr>
          <a:xfrm>
            <a:off x="7256623" y="4198315"/>
            <a:ext cx="3429174" cy="379829"/>
          </a:xfrm>
          <a:prstGeom prst="rect">
            <a:avLst/>
          </a:prstGeom>
          <a:noFill/>
          <a:ln w="57150"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Arrow: Right 34"/>
          <p:cNvSpPr/>
          <p:nvPr/>
        </p:nvSpPr>
        <p:spPr>
          <a:xfrm>
            <a:off x="2810933" y="4198315"/>
            <a:ext cx="3045523" cy="797018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4253" y="182592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Começando a desenvolver - </a:t>
            </a:r>
            <a:r>
              <a:rPr lang="pt-BR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&lt;div&gt;</a:t>
            </a:r>
          </a:p>
        </p:txBody>
      </p:sp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9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90540"/>
          <a:stretch>
            <a:fillRect/>
          </a:stretch>
        </p:blipFill>
        <p:spPr>
          <a:xfrm>
            <a:off x="1286725" y="1559156"/>
            <a:ext cx="11321609" cy="7921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514" y="1097491"/>
            <a:ext cx="11677650" cy="139783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/>
        </p:nvSpPr>
        <p:spPr>
          <a:xfrm>
            <a:off x="2321696" y="1733654"/>
            <a:ext cx="3662136" cy="460504"/>
          </a:xfrm>
          <a:prstGeom prst="rect">
            <a:avLst/>
          </a:prstGeom>
          <a:noFill/>
          <a:ln w="57150"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2253964" y="1215120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4F81BD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&lt;h1&gt;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86653" y="1724999"/>
            <a:ext cx="2445658" cy="4605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9111964" y="1215120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&lt;ul&gt;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2253963" y="1566157"/>
            <a:ext cx="9446079" cy="78519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/>
          <p:cNvSpPr txBox="1"/>
          <p:nvPr/>
        </p:nvSpPr>
        <p:spPr>
          <a:xfrm>
            <a:off x="2192004" y="2518844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B050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 class=“container”&gt;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71249" y="671029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6">
                    <a:lumMod val="75000"/>
                  </a:schemeClr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&lt;div class=“navbar”&gt;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34426" y="4388229"/>
            <a:ext cx="191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No código: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97" y="2840905"/>
            <a:ext cx="5130799" cy="473894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454057" y="3290639"/>
            <a:ext cx="4655073" cy="3760049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ctangle 28"/>
          <p:cNvSpPr/>
          <p:nvPr/>
        </p:nvSpPr>
        <p:spPr>
          <a:xfrm>
            <a:off x="6832552" y="3761028"/>
            <a:ext cx="4056445" cy="283245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ctangle 30"/>
          <p:cNvSpPr/>
          <p:nvPr/>
        </p:nvSpPr>
        <p:spPr>
          <a:xfrm>
            <a:off x="7243447" y="4739846"/>
            <a:ext cx="2258559" cy="14783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ctangle 32"/>
          <p:cNvSpPr/>
          <p:nvPr/>
        </p:nvSpPr>
        <p:spPr>
          <a:xfrm>
            <a:off x="7256623" y="4198315"/>
            <a:ext cx="3429174" cy="379829"/>
          </a:xfrm>
          <a:prstGeom prst="rect">
            <a:avLst/>
          </a:prstGeom>
          <a:noFill/>
          <a:ln w="57150"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Arrow: Right 34"/>
          <p:cNvSpPr/>
          <p:nvPr/>
        </p:nvSpPr>
        <p:spPr>
          <a:xfrm>
            <a:off x="2810933" y="4198315"/>
            <a:ext cx="3045523" cy="797018"/>
          </a:xfrm>
          <a:prstGeom prst="right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03403" y="115392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Editores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2890500" y="7147109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Exo 2 Medium" panose="00000600000000000000" pitchFamily="50" charset="0"/>
              </a:rPr>
              <a:t>2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411" y="2254250"/>
            <a:ext cx="14385954" cy="6060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8547063" y="1568450"/>
            <a:ext cx="3062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>
                <a:latin typeface="Exo 2 Medium" panose="00000600000000000000" pitchFamily="50" charset="0"/>
                <a:hlinkClick r:id="rId4"/>
              </a:rPr>
              <a:t>https://codepen.io/pen/</a:t>
            </a:r>
            <a:endParaRPr lang="pt-BR" sz="2000" dirty="0">
              <a:latin typeface="Exo 2 Medium" panose="00000600000000000000" pitchFamily="50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234" y="750391"/>
            <a:ext cx="3074599" cy="70699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4253" y="182592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Objetivo: site institucional</a:t>
            </a:r>
          </a:p>
        </p:txBody>
      </p:sp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9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861" y="1196994"/>
            <a:ext cx="6457609" cy="5959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30" y="1788393"/>
            <a:ext cx="6457610" cy="4776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4253" y="182592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Objetivo: site institucional</a:t>
            </a:r>
          </a:p>
        </p:txBody>
      </p:sp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9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205" y="1195258"/>
            <a:ext cx="5799890" cy="4124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243" y="2089090"/>
            <a:ext cx="6221057" cy="506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title"/>
          </p:nvPr>
        </p:nvSpPr>
        <p:spPr>
          <a:xfrm>
            <a:off x="1993900" y="67918"/>
            <a:ext cx="4815840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Exo 2 Medium" panose="00000600000000000000" pitchFamily="50" charset="0"/>
              </a:rPr>
              <a:t>Hoje tivemos: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16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6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67267" y="1816011"/>
            <a:ext cx="65405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</a:rPr>
              <a:t>Revisão de Git</a:t>
            </a:r>
          </a:p>
          <a:p>
            <a:r>
              <a:rPr lang="pt-BR" sz="1600" dirty="0"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</a:rPr>
              <a:t> 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</a:rPr>
              <a:t>Introdução ao CSS</a:t>
            </a:r>
          </a:p>
          <a:p>
            <a:pPr lvl="7"/>
            <a:r>
              <a:rPr lang="pt-BR" sz="2800" dirty="0"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</a:rPr>
              <a:t>   - inline </a:t>
            </a:r>
          </a:p>
          <a:p>
            <a:pPr lvl="7"/>
            <a:r>
              <a:rPr lang="pt-BR" sz="2800" dirty="0">
                <a:solidFill>
                  <a:srgbClr val="4BACC6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	&lt;p style=“ - - - ”&gt; &lt;/p&gt;</a:t>
            </a:r>
          </a:p>
          <a:p>
            <a:pPr lvl="7"/>
            <a:r>
              <a:rPr lang="pt-BR" sz="1600" dirty="0">
                <a:solidFill>
                  <a:srgbClr val="4BACC6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  </a:t>
            </a:r>
          </a:p>
          <a:p>
            <a:pPr lvl="7"/>
            <a:r>
              <a:rPr lang="pt-BR" sz="2800" dirty="0"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</a:rPr>
              <a:t>   - com tag </a:t>
            </a:r>
          </a:p>
          <a:p>
            <a:pPr lvl="7"/>
            <a:r>
              <a:rPr lang="pt-BR" sz="2800" dirty="0">
                <a:solidFill>
                  <a:srgbClr val="4BACC6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	&lt;style&gt; - - - &lt;/style&gt;</a:t>
            </a:r>
          </a:p>
          <a:p>
            <a:pPr lvl="7"/>
            <a:r>
              <a:rPr lang="pt-BR" sz="1600" dirty="0">
                <a:solidFill>
                  <a:srgbClr val="4BACC6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  </a:t>
            </a:r>
          </a:p>
          <a:p>
            <a:pPr lvl="7"/>
            <a:r>
              <a:rPr lang="pt-BR" sz="2800" dirty="0"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</a:rPr>
              <a:t>   - externo </a:t>
            </a:r>
            <a:r>
              <a:rPr lang="pt-BR" sz="2800" dirty="0">
                <a:solidFill>
                  <a:srgbClr val="92D050"/>
                </a:solidFill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  </a:t>
            </a:r>
            <a:r>
              <a:rPr lang="pt-BR" sz="2800" dirty="0">
                <a:solidFill>
                  <a:srgbClr val="4BACC6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style.css</a:t>
            </a:r>
            <a:r>
              <a:rPr lang="pt-BR" sz="2800" dirty="0"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 </a:t>
            </a:r>
            <a:r>
              <a:rPr lang="pt-BR" sz="2800" dirty="0">
                <a:solidFill>
                  <a:srgbClr val="4BACC6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latin typeface="Exo 2 Medium" panose="00000600000000000000" pitchFamily="50" charset="0"/>
              <a:ea typeface="Fira Code Light" panose="020B0809050000020004" charset="0"/>
              <a:cs typeface="Fira Code Light" panose="020B08090500000200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33640" y="1723678"/>
            <a:ext cx="557530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7"/>
            <a:r>
              <a:rPr lang="pt-BR" sz="1600" dirty="0">
                <a:solidFill>
                  <a:srgbClr val="4BACC6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 </a:t>
            </a:r>
          </a:p>
          <a:p>
            <a:pPr marL="457200" lvl="7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Seletores CSS:</a:t>
            </a:r>
          </a:p>
          <a:p>
            <a:pPr lvl="7"/>
            <a:r>
              <a:rPr lang="pt-BR" sz="2800" dirty="0">
                <a:solidFill>
                  <a:schemeClr val="tx1"/>
                </a:solidFill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   - &lt;tags&gt; html </a:t>
            </a:r>
          </a:p>
          <a:p>
            <a:pPr lvl="7"/>
            <a:r>
              <a:rPr lang="pt-BR" sz="2800" dirty="0">
                <a:solidFill>
                  <a:schemeClr val="tx1"/>
                </a:solidFill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	</a:t>
            </a:r>
            <a:r>
              <a:rPr lang="pt-BR" sz="2800" dirty="0">
                <a:solidFill>
                  <a:srgbClr val="4BACC6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div, h1, h2, p... </a:t>
            </a:r>
          </a:p>
          <a:p>
            <a:pPr lvl="7"/>
            <a:r>
              <a:rPr lang="pt-BR" sz="2800" dirty="0">
                <a:solidFill>
                  <a:schemeClr val="tx1"/>
                </a:solidFill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   - selecionar pela </a:t>
            </a:r>
          </a:p>
          <a:p>
            <a:pPr lvl="7"/>
            <a:r>
              <a:rPr lang="pt-BR" sz="2800" dirty="0">
                <a:solidFill>
                  <a:schemeClr val="tx1"/>
                </a:solidFill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	</a:t>
            </a:r>
            <a:r>
              <a:rPr lang="pt-BR" sz="2800" dirty="0">
                <a:solidFill>
                  <a:srgbClr val="4BACC6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.minha-classe </a:t>
            </a:r>
            <a:endParaRPr lang="pt-BR" sz="2800" dirty="0">
              <a:solidFill>
                <a:srgbClr val="92D050"/>
              </a:solidFill>
              <a:latin typeface="Fira Code Light" panose="020B0809050000020004" charset="0"/>
              <a:ea typeface="Fira Code Light" panose="020B0809050000020004" charset="0"/>
              <a:cs typeface="Fira Code Light" panose="020B0809050000020004" charset="0"/>
              <a:sym typeface="Wingdings" panose="05000000000000000000" pitchFamily="2" charset="2"/>
            </a:endParaRPr>
          </a:p>
          <a:p>
            <a:pPr lvl="7"/>
            <a:r>
              <a:rPr lang="pt-BR" sz="2800" dirty="0">
                <a:solidFill>
                  <a:schemeClr val="tx1"/>
                </a:solidFill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   - selecionar pelo</a:t>
            </a:r>
          </a:p>
          <a:p>
            <a:pPr lvl="7"/>
            <a:r>
              <a:rPr lang="pt-BR" sz="2800" dirty="0">
                <a:solidFill>
                  <a:schemeClr val="tx1"/>
                </a:solidFill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	</a:t>
            </a:r>
            <a:r>
              <a:rPr lang="pt-BR" sz="2800" dirty="0">
                <a:solidFill>
                  <a:srgbClr val="4BACC6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#meu-id </a:t>
            </a:r>
          </a:p>
          <a:p>
            <a:pPr lvl="7"/>
            <a:r>
              <a:rPr lang="pt-BR" sz="1600" dirty="0">
                <a:solidFill>
                  <a:srgbClr val="4BACC6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 </a:t>
            </a:r>
          </a:p>
          <a:p>
            <a:pPr marL="457200" lvl="7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Iniciamos a navbar do site </a:t>
            </a:r>
          </a:p>
          <a:p>
            <a:pPr lvl="7"/>
            <a:r>
              <a:rPr lang="pt-BR" sz="2800" dirty="0">
                <a:solidFill>
                  <a:schemeClr val="tx1"/>
                </a:solidFill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      institucional</a:t>
            </a:r>
            <a:endParaRPr lang="pt-BR" sz="2800" dirty="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title"/>
          </p:nvPr>
        </p:nvSpPr>
        <p:spPr>
          <a:xfrm>
            <a:off x="1993900" y="67918"/>
            <a:ext cx="4815840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Exo 2 Medium" panose="00000600000000000000" pitchFamily="50" charset="0"/>
              </a:rPr>
              <a:t>Hoje tivemos: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16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6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67267" y="1816011"/>
            <a:ext cx="65405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</a:rPr>
              <a:t>Revisão de Git</a:t>
            </a:r>
          </a:p>
          <a:p>
            <a:r>
              <a:rPr lang="pt-BR" sz="1600" dirty="0"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</a:rPr>
              <a:t> 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</a:rPr>
              <a:t>Introdução ao CSS</a:t>
            </a:r>
          </a:p>
          <a:p>
            <a:pPr lvl="7"/>
            <a:r>
              <a:rPr lang="pt-BR" sz="2800" dirty="0"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</a:rPr>
              <a:t>   - inline </a:t>
            </a:r>
          </a:p>
          <a:p>
            <a:pPr lvl="7"/>
            <a:r>
              <a:rPr lang="pt-BR" sz="2800" dirty="0">
                <a:solidFill>
                  <a:srgbClr val="4BACC6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	&lt;p style=“ - - - ”&gt; &lt;/p&gt;</a:t>
            </a:r>
          </a:p>
          <a:p>
            <a:pPr lvl="7"/>
            <a:r>
              <a:rPr lang="pt-BR" sz="1600" dirty="0">
                <a:solidFill>
                  <a:srgbClr val="4BACC6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  </a:t>
            </a:r>
          </a:p>
          <a:p>
            <a:pPr lvl="7"/>
            <a:r>
              <a:rPr lang="pt-BR" sz="2800" dirty="0"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</a:rPr>
              <a:t>   - com tag </a:t>
            </a:r>
          </a:p>
          <a:p>
            <a:pPr lvl="7"/>
            <a:r>
              <a:rPr lang="pt-BR" sz="2800" dirty="0">
                <a:solidFill>
                  <a:srgbClr val="4BACC6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	&lt;style&gt; - - - &lt;/style&gt;</a:t>
            </a:r>
          </a:p>
          <a:p>
            <a:pPr lvl="7"/>
            <a:r>
              <a:rPr lang="pt-BR" sz="1600" dirty="0">
                <a:solidFill>
                  <a:srgbClr val="4BACC6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  </a:t>
            </a:r>
          </a:p>
          <a:p>
            <a:pPr lvl="7"/>
            <a:r>
              <a:rPr lang="pt-BR" sz="2800" dirty="0"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</a:rPr>
              <a:t>   - externo </a:t>
            </a:r>
            <a:r>
              <a:rPr lang="pt-BR" sz="2800" dirty="0">
                <a:solidFill>
                  <a:srgbClr val="92D050"/>
                </a:solidFill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  </a:t>
            </a:r>
            <a:r>
              <a:rPr lang="pt-BR" sz="2800" dirty="0">
                <a:solidFill>
                  <a:srgbClr val="4BACC6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</a:rPr>
              <a:t>style.css</a:t>
            </a:r>
            <a:r>
              <a:rPr lang="pt-BR" sz="2800" dirty="0"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 </a:t>
            </a:r>
            <a:r>
              <a:rPr lang="pt-BR" sz="2800" dirty="0">
                <a:solidFill>
                  <a:srgbClr val="4BACC6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latin typeface="Exo 2 Medium" panose="00000600000000000000" pitchFamily="50" charset="0"/>
              <a:ea typeface="Fira Code Light" panose="020B0809050000020004" charset="0"/>
              <a:cs typeface="Fira Code Light" panose="020B08090500000200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33640" y="1723678"/>
            <a:ext cx="557530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7"/>
            <a:r>
              <a:rPr lang="pt-BR" sz="1600" dirty="0">
                <a:solidFill>
                  <a:srgbClr val="4BACC6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 </a:t>
            </a:r>
          </a:p>
          <a:p>
            <a:pPr marL="457200" lvl="7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Seletores CSS:</a:t>
            </a:r>
          </a:p>
          <a:p>
            <a:pPr lvl="7"/>
            <a:r>
              <a:rPr lang="pt-BR" sz="2800" dirty="0">
                <a:solidFill>
                  <a:schemeClr val="tx1"/>
                </a:solidFill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   - &lt;tags&gt; html </a:t>
            </a:r>
          </a:p>
          <a:p>
            <a:pPr lvl="7"/>
            <a:r>
              <a:rPr lang="pt-BR" sz="2800" dirty="0">
                <a:solidFill>
                  <a:schemeClr val="tx1"/>
                </a:solidFill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	</a:t>
            </a:r>
            <a:r>
              <a:rPr lang="pt-BR" sz="2800" dirty="0">
                <a:solidFill>
                  <a:srgbClr val="4BACC6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div, h1, h2, p... </a:t>
            </a:r>
          </a:p>
          <a:p>
            <a:pPr lvl="7"/>
            <a:r>
              <a:rPr lang="pt-BR" sz="2800" dirty="0">
                <a:solidFill>
                  <a:schemeClr val="tx1"/>
                </a:solidFill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   - selecionar pela </a:t>
            </a:r>
          </a:p>
          <a:p>
            <a:pPr lvl="7"/>
            <a:r>
              <a:rPr lang="pt-BR" sz="2800" dirty="0">
                <a:solidFill>
                  <a:schemeClr val="tx1"/>
                </a:solidFill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	</a:t>
            </a:r>
            <a:r>
              <a:rPr lang="pt-BR" sz="2800" dirty="0">
                <a:solidFill>
                  <a:srgbClr val="4BACC6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.minha-classe </a:t>
            </a:r>
            <a:endParaRPr lang="pt-BR" sz="2800" dirty="0">
              <a:solidFill>
                <a:srgbClr val="92D050"/>
              </a:solidFill>
              <a:latin typeface="Fira Code Light" panose="020B0809050000020004" charset="0"/>
              <a:ea typeface="Fira Code Light" panose="020B0809050000020004" charset="0"/>
              <a:cs typeface="Fira Code Light" panose="020B0809050000020004" charset="0"/>
              <a:sym typeface="Wingdings" panose="05000000000000000000" pitchFamily="2" charset="2"/>
            </a:endParaRPr>
          </a:p>
          <a:p>
            <a:pPr lvl="7"/>
            <a:r>
              <a:rPr lang="pt-BR" sz="2800" dirty="0">
                <a:solidFill>
                  <a:schemeClr val="tx1"/>
                </a:solidFill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   - selecionar pelo</a:t>
            </a:r>
          </a:p>
          <a:p>
            <a:pPr lvl="7"/>
            <a:r>
              <a:rPr lang="pt-BR" sz="2800" dirty="0">
                <a:solidFill>
                  <a:schemeClr val="tx1"/>
                </a:solidFill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	</a:t>
            </a:r>
            <a:r>
              <a:rPr lang="pt-BR" sz="2800" dirty="0">
                <a:solidFill>
                  <a:srgbClr val="4BACC6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#meu-id </a:t>
            </a:r>
          </a:p>
          <a:p>
            <a:pPr lvl="7"/>
            <a:r>
              <a:rPr lang="pt-BR" sz="1600" dirty="0">
                <a:solidFill>
                  <a:srgbClr val="4BACC6"/>
                </a:solidFill>
                <a:latin typeface="Fira Code Light" panose="020B0809050000020004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 </a:t>
            </a:r>
          </a:p>
          <a:p>
            <a:pPr marL="457200" lvl="7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Iniciamos a navbar do site </a:t>
            </a:r>
          </a:p>
          <a:p>
            <a:pPr lvl="7"/>
            <a:r>
              <a:rPr lang="pt-BR" sz="2800" dirty="0">
                <a:solidFill>
                  <a:schemeClr val="tx1"/>
                </a:solidFill>
                <a:latin typeface="Exo 2 Medium" panose="00000600000000000000" pitchFamily="50" charset="0"/>
                <a:ea typeface="Fira Code Light" panose="020B0809050000020004" charset="0"/>
                <a:cs typeface="Fira Code Light" panose="020B0809050000020004" charset="0"/>
                <a:sym typeface="Wingdings" panose="05000000000000000000" pitchFamily="2" charset="2"/>
              </a:rPr>
              <a:t>      institucional</a:t>
            </a:r>
            <a:endParaRPr lang="pt-BR" sz="2800" dirty="0"/>
          </a:p>
        </p:txBody>
      </p:sp>
      <p:sp>
        <p:nvSpPr>
          <p:cNvPr id="10" name="Arrow: Left 9"/>
          <p:cNvSpPr/>
          <p:nvPr/>
        </p:nvSpPr>
        <p:spPr>
          <a:xfrm>
            <a:off x="4666404" y="5063068"/>
            <a:ext cx="795866" cy="575822"/>
          </a:xfrm>
          <a:prstGeom prst="lef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Arrow: Left 10"/>
          <p:cNvSpPr/>
          <p:nvPr/>
        </p:nvSpPr>
        <p:spPr>
          <a:xfrm>
            <a:off x="12148822" y="2777068"/>
            <a:ext cx="795866" cy="575822"/>
          </a:xfrm>
          <a:prstGeom prst="lef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Arrow: Left 11"/>
          <p:cNvSpPr/>
          <p:nvPr/>
        </p:nvSpPr>
        <p:spPr>
          <a:xfrm>
            <a:off x="11352956" y="3627789"/>
            <a:ext cx="795866" cy="575822"/>
          </a:xfrm>
          <a:prstGeom prst="lef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4253" y="182592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Recursos externos</a:t>
            </a:r>
          </a:p>
        </p:txBody>
      </p:sp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9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924253" y="989791"/>
            <a:ext cx="3219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Exo 2 Medium" panose="00000600000000000000" pitchFamily="50" charset="0"/>
                <a:hlinkClick r:id="rId2"/>
              </a:rPr>
              <a:t>http://flukeout.github.io/</a:t>
            </a:r>
            <a:endParaRPr lang="pt-BR" sz="2000" dirty="0">
              <a:latin typeface="Exo 2 Medium" panose="000006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77" y="1562100"/>
            <a:ext cx="9278645" cy="602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4253" y="182592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Recursos externos</a:t>
            </a:r>
          </a:p>
        </p:txBody>
      </p:sp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9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725334" y="979152"/>
            <a:ext cx="3635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Exo 2 Medium" panose="00000600000000000000" pitchFamily="50" charset="0"/>
                <a:hlinkClick r:id="rId2"/>
              </a:rPr>
              <a:t>https://www.sololearn.com/</a:t>
            </a:r>
            <a:endParaRPr lang="pt-BR" sz="1200" dirty="0">
              <a:latin typeface="Exo 2 Medium" panose="000006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15" y="1540018"/>
            <a:ext cx="10229170" cy="433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585" y="2238021"/>
            <a:ext cx="8586085" cy="4357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7930577" y="6756280"/>
            <a:ext cx="40303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Exo 2 Medium" panose="00000600000000000000" pitchFamily="50" charset="0"/>
                <a:hlinkClick r:id="rId5"/>
              </a:rPr>
              <a:t>https://www.codecademy.com/</a:t>
            </a:r>
            <a:endParaRPr lang="pt-BR" sz="2000" dirty="0">
              <a:latin typeface="Exo 2 Medium" panose="00000600000000000000" pitchFamily="50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4253" y="182592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Recursos externos</a:t>
            </a:r>
          </a:p>
        </p:txBody>
      </p:sp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9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88569"/>
            <a:ext cx="9771954" cy="49333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934588"/>
            <a:ext cx="67151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Exo 2 Medium" panose="00000600000000000000" pitchFamily="50" charset="0"/>
                <a:hlinkClick r:id="rId3"/>
              </a:rPr>
              <a:t>https://www.udemy.com/pt/courses/free/</a:t>
            </a:r>
            <a:endParaRPr lang="pt-BR" sz="2000" dirty="0">
              <a:latin typeface="Exo 2 Medium" panose="00000600000000000000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850" y="3617760"/>
            <a:ext cx="8328904" cy="3358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/>
          <p:nvPr/>
        </p:nvSpPr>
        <p:spPr>
          <a:xfrm>
            <a:off x="10615028" y="4"/>
            <a:ext cx="1724660" cy="7556500"/>
          </a:xfrm>
          <a:custGeom>
            <a:avLst/>
            <a:gdLst/>
            <a:ahLst/>
            <a:cxnLst/>
            <a:rect l="l" t="t" r="r" b="b"/>
            <a:pathLst>
              <a:path w="1724659" h="7556500" extrusionOk="0">
                <a:moveTo>
                  <a:pt x="271504" y="7556494"/>
                </a:moveTo>
                <a:lnTo>
                  <a:pt x="107657" y="7556494"/>
                </a:lnTo>
                <a:lnTo>
                  <a:pt x="118374" y="7541079"/>
                </a:lnTo>
                <a:lnTo>
                  <a:pt x="131674" y="7520979"/>
                </a:lnTo>
                <a:lnTo>
                  <a:pt x="144299" y="7500879"/>
                </a:lnTo>
                <a:lnTo>
                  <a:pt x="155624" y="7480279"/>
                </a:lnTo>
                <a:lnTo>
                  <a:pt x="168249" y="7459604"/>
                </a:lnTo>
                <a:lnTo>
                  <a:pt x="178224" y="7438430"/>
                </a:lnTo>
                <a:lnTo>
                  <a:pt x="188849" y="7416755"/>
                </a:lnTo>
                <a:lnTo>
                  <a:pt x="198149" y="7395080"/>
                </a:lnTo>
                <a:lnTo>
                  <a:pt x="1445647" y="4483560"/>
                </a:lnTo>
                <a:lnTo>
                  <a:pt x="1461622" y="4443861"/>
                </a:lnTo>
                <a:lnTo>
                  <a:pt x="1476897" y="4404736"/>
                </a:lnTo>
                <a:lnTo>
                  <a:pt x="1490871" y="4365036"/>
                </a:lnTo>
                <a:lnTo>
                  <a:pt x="1504171" y="4325361"/>
                </a:lnTo>
                <a:lnTo>
                  <a:pt x="1516121" y="4285136"/>
                </a:lnTo>
                <a:lnTo>
                  <a:pt x="1527446" y="4244936"/>
                </a:lnTo>
                <a:lnTo>
                  <a:pt x="1537421" y="4204736"/>
                </a:lnTo>
                <a:lnTo>
                  <a:pt x="1546071" y="4163986"/>
                </a:lnTo>
                <a:lnTo>
                  <a:pt x="1553371" y="4123211"/>
                </a:lnTo>
                <a:lnTo>
                  <a:pt x="1560696" y="4083011"/>
                </a:lnTo>
                <a:lnTo>
                  <a:pt x="1566671" y="4041736"/>
                </a:lnTo>
                <a:lnTo>
                  <a:pt x="1571321" y="4000961"/>
                </a:lnTo>
                <a:lnTo>
                  <a:pt x="1574646" y="3960262"/>
                </a:lnTo>
                <a:lnTo>
                  <a:pt x="1577321" y="3918987"/>
                </a:lnTo>
                <a:lnTo>
                  <a:pt x="1578646" y="3878237"/>
                </a:lnTo>
                <a:lnTo>
                  <a:pt x="1579321" y="3836962"/>
                </a:lnTo>
                <a:lnTo>
                  <a:pt x="1578646" y="3796187"/>
                </a:lnTo>
                <a:lnTo>
                  <a:pt x="1577321" y="3755487"/>
                </a:lnTo>
                <a:lnTo>
                  <a:pt x="1574646" y="3714212"/>
                </a:lnTo>
                <a:lnTo>
                  <a:pt x="1571321" y="3673437"/>
                </a:lnTo>
                <a:lnTo>
                  <a:pt x="1566671" y="3632687"/>
                </a:lnTo>
                <a:lnTo>
                  <a:pt x="1560696" y="3590887"/>
                </a:lnTo>
                <a:lnTo>
                  <a:pt x="1553371" y="3551212"/>
                </a:lnTo>
                <a:lnTo>
                  <a:pt x="1546071" y="3510437"/>
                </a:lnTo>
                <a:lnTo>
                  <a:pt x="1537421" y="3469738"/>
                </a:lnTo>
                <a:lnTo>
                  <a:pt x="1527446" y="3429463"/>
                </a:lnTo>
                <a:lnTo>
                  <a:pt x="1516121" y="3389263"/>
                </a:lnTo>
                <a:lnTo>
                  <a:pt x="1504171" y="3349063"/>
                </a:lnTo>
                <a:lnTo>
                  <a:pt x="1490871" y="3309363"/>
                </a:lnTo>
                <a:lnTo>
                  <a:pt x="1476897" y="3269663"/>
                </a:lnTo>
                <a:lnTo>
                  <a:pt x="1461622" y="3229988"/>
                </a:lnTo>
                <a:lnTo>
                  <a:pt x="1445647" y="3190838"/>
                </a:lnTo>
                <a:lnTo>
                  <a:pt x="197499" y="290476"/>
                </a:lnTo>
                <a:lnTo>
                  <a:pt x="188174" y="270376"/>
                </a:lnTo>
                <a:lnTo>
                  <a:pt x="179549" y="250276"/>
                </a:lnTo>
                <a:lnTo>
                  <a:pt x="169574" y="230681"/>
                </a:lnTo>
                <a:lnTo>
                  <a:pt x="158924" y="211651"/>
                </a:lnTo>
                <a:lnTo>
                  <a:pt x="148299" y="192559"/>
                </a:lnTo>
                <a:lnTo>
                  <a:pt x="136999" y="174034"/>
                </a:lnTo>
                <a:lnTo>
                  <a:pt x="125674" y="155005"/>
                </a:lnTo>
                <a:lnTo>
                  <a:pt x="112399" y="137047"/>
                </a:lnTo>
                <a:lnTo>
                  <a:pt x="87774" y="101068"/>
                </a:lnTo>
                <a:lnTo>
                  <a:pt x="59849" y="66665"/>
                </a:lnTo>
                <a:lnTo>
                  <a:pt x="30599" y="32261"/>
                </a:lnTo>
                <a:lnTo>
                  <a:pt x="15299" y="16382"/>
                </a:lnTo>
                <a:lnTo>
                  <a:pt x="0" y="0"/>
                </a:lnTo>
                <a:lnTo>
                  <a:pt x="178224" y="0"/>
                </a:lnTo>
                <a:lnTo>
                  <a:pt x="202149" y="29047"/>
                </a:lnTo>
                <a:lnTo>
                  <a:pt x="246049" y="89915"/>
                </a:lnTo>
                <a:lnTo>
                  <a:pt x="285274" y="153430"/>
                </a:lnTo>
                <a:lnTo>
                  <a:pt x="319199" y="219024"/>
                </a:lnTo>
                <a:lnTo>
                  <a:pt x="1582621" y="3153788"/>
                </a:lnTo>
                <a:lnTo>
                  <a:pt x="1599921" y="3195063"/>
                </a:lnTo>
                <a:lnTo>
                  <a:pt x="1615871" y="3236838"/>
                </a:lnTo>
                <a:lnTo>
                  <a:pt x="1630521" y="3278688"/>
                </a:lnTo>
                <a:lnTo>
                  <a:pt x="1644471" y="3321038"/>
                </a:lnTo>
                <a:lnTo>
                  <a:pt x="1657771" y="3363363"/>
                </a:lnTo>
                <a:lnTo>
                  <a:pt x="1669071" y="3405638"/>
                </a:lnTo>
                <a:lnTo>
                  <a:pt x="1679721" y="3447988"/>
                </a:lnTo>
                <a:lnTo>
                  <a:pt x="1689046" y="3491412"/>
                </a:lnTo>
                <a:lnTo>
                  <a:pt x="1697671" y="3534262"/>
                </a:lnTo>
                <a:lnTo>
                  <a:pt x="1704996" y="3577662"/>
                </a:lnTo>
                <a:lnTo>
                  <a:pt x="1710321" y="3620012"/>
                </a:lnTo>
                <a:lnTo>
                  <a:pt x="1714971" y="3663362"/>
                </a:lnTo>
                <a:lnTo>
                  <a:pt x="1719621" y="3706787"/>
                </a:lnTo>
                <a:lnTo>
                  <a:pt x="1722296" y="3750187"/>
                </a:lnTo>
                <a:lnTo>
                  <a:pt x="1724271" y="3793537"/>
                </a:lnTo>
                <a:lnTo>
                  <a:pt x="1724271" y="3880862"/>
                </a:lnTo>
                <a:lnTo>
                  <a:pt x="1722296" y="3924287"/>
                </a:lnTo>
                <a:lnTo>
                  <a:pt x="1719621" y="3967637"/>
                </a:lnTo>
                <a:lnTo>
                  <a:pt x="1714971" y="4011061"/>
                </a:lnTo>
                <a:lnTo>
                  <a:pt x="1710321" y="4053911"/>
                </a:lnTo>
                <a:lnTo>
                  <a:pt x="1704996" y="4096736"/>
                </a:lnTo>
                <a:lnTo>
                  <a:pt x="1697671" y="4140161"/>
                </a:lnTo>
                <a:lnTo>
                  <a:pt x="1689046" y="4183011"/>
                </a:lnTo>
                <a:lnTo>
                  <a:pt x="1679721" y="4226411"/>
                </a:lnTo>
                <a:lnTo>
                  <a:pt x="1669071" y="4268761"/>
                </a:lnTo>
                <a:lnTo>
                  <a:pt x="1657771" y="4311111"/>
                </a:lnTo>
                <a:lnTo>
                  <a:pt x="1644471" y="4353386"/>
                </a:lnTo>
                <a:lnTo>
                  <a:pt x="1630521" y="4395736"/>
                </a:lnTo>
                <a:lnTo>
                  <a:pt x="1615871" y="4437561"/>
                </a:lnTo>
                <a:lnTo>
                  <a:pt x="1599921" y="4478835"/>
                </a:lnTo>
                <a:lnTo>
                  <a:pt x="1582621" y="4520610"/>
                </a:lnTo>
                <a:lnTo>
                  <a:pt x="335149" y="7432655"/>
                </a:lnTo>
                <a:lnTo>
                  <a:pt x="327849" y="7448529"/>
                </a:lnTo>
                <a:lnTo>
                  <a:pt x="320524" y="7465404"/>
                </a:lnTo>
                <a:lnTo>
                  <a:pt x="312524" y="7481854"/>
                </a:lnTo>
                <a:lnTo>
                  <a:pt x="304549" y="7497729"/>
                </a:lnTo>
                <a:lnTo>
                  <a:pt x="296574" y="7514104"/>
                </a:lnTo>
                <a:lnTo>
                  <a:pt x="287274" y="7529479"/>
                </a:lnTo>
                <a:lnTo>
                  <a:pt x="277974" y="7545879"/>
                </a:lnTo>
                <a:lnTo>
                  <a:pt x="271504" y="7556494"/>
                </a:lnTo>
                <a:close/>
              </a:path>
            </a:pathLst>
          </a:custGeom>
          <a:solidFill>
            <a:srgbClr val="282B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-1032561" y="0"/>
            <a:ext cx="4258945" cy="7556500"/>
          </a:xfrm>
          <a:custGeom>
            <a:avLst/>
            <a:gdLst/>
            <a:ahLst/>
            <a:cxnLst/>
            <a:rect l="l" t="t" r="r" b="b"/>
            <a:pathLst>
              <a:path w="4258945" h="7556500" extrusionOk="0">
                <a:moveTo>
                  <a:pt x="2697275" y="7556494"/>
                </a:moveTo>
                <a:lnTo>
                  <a:pt x="0" y="7556494"/>
                </a:lnTo>
                <a:lnTo>
                  <a:pt x="0" y="0"/>
                </a:lnTo>
                <a:lnTo>
                  <a:pt x="2806370" y="0"/>
                </a:lnTo>
                <a:lnTo>
                  <a:pt x="2791695" y="15311"/>
                </a:lnTo>
                <a:lnTo>
                  <a:pt x="2777095" y="31190"/>
                </a:lnTo>
                <a:lnTo>
                  <a:pt x="2748470" y="63451"/>
                </a:lnTo>
                <a:lnTo>
                  <a:pt x="2721195" y="96784"/>
                </a:lnTo>
                <a:lnTo>
                  <a:pt x="2697220" y="131187"/>
                </a:lnTo>
                <a:lnTo>
                  <a:pt x="2684595" y="148641"/>
                </a:lnTo>
                <a:lnTo>
                  <a:pt x="2673270" y="166095"/>
                </a:lnTo>
                <a:lnTo>
                  <a:pt x="2662620" y="184116"/>
                </a:lnTo>
                <a:lnTo>
                  <a:pt x="2652645" y="202641"/>
                </a:lnTo>
                <a:lnTo>
                  <a:pt x="2642020" y="221166"/>
                </a:lnTo>
                <a:lnTo>
                  <a:pt x="2623370" y="258216"/>
                </a:lnTo>
                <a:lnTo>
                  <a:pt x="1336620" y="3189263"/>
                </a:lnTo>
                <a:lnTo>
                  <a:pt x="1320010" y="3229463"/>
                </a:lnTo>
                <a:lnTo>
                  <a:pt x="1303365" y="3270238"/>
                </a:lnTo>
                <a:lnTo>
                  <a:pt x="1288745" y="3310438"/>
                </a:lnTo>
                <a:lnTo>
                  <a:pt x="1274760" y="3351713"/>
                </a:lnTo>
                <a:lnTo>
                  <a:pt x="1262765" y="3392488"/>
                </a:lnTo>
                <a:lnTo>
                  <a:pt x="1251480" y="3433188"/>
                </a:lnTo>
                <a:lnTo>
                  <a:pt x="1240833" y="3474463"/>
                </a:lnTo>
                <a:lnTo>
                  <a:pt x="1230861" y="3516287"/>
                </a:lnTo>
                <a:lnTo>
                  <a:pt x="1222876" y="3558062"/>
                </a:lnTo>
                <a:lnTo>
                  <a:pt x="1215528" y="3599337"/>
                </a:lnTo>
                <a:lnTo>
                  <a:pt x="1210206" y="3641687"/>
                </a:lnTo>
                <a:lnTo>
                  <a:pt x="1204881" y="3682962"/>
                </a:lnTo>
                <a:lnTo>
                  <a:pt x="1200908" y="3724787"/>
                </a:lnTo>
                <a:lnTo>
                  <a:pt x="1198246" y="3767087"/>
                </a:lnTo>
                <a:lnTo>
                  <a:pt x="1196896" y="3808912"/>
                </a:lnTo>
                <a:lnTo>
                  <a:pt x="1196258" y="3851262"/>
                </a:lnTo>
                <a:lnTo>
                  <a:pt x="1196896" y="3893037"/>
                </a:lnTo>
                <a:lnTo>
                  <a:pt x="1198246" y="3935387"/>
                </a:lnTo>
                <a:lnTo>
                  <a:pt x="1200908" y="3977161"/>
                </a:lnTo>
                <a:lnTo>
                  <a:pt x="1204881" y="4018986"/>
                </a:lnTo>
                <a:lnTo>
                  <a:pt x="1210206" y="4060761"/>
                </a:lnTo>
                <a:lnTo>
                  <a:pt x="1215528" y="4102611"/>
                </a:lnTo>
                <a:lnTo>
                  <a:pt x="1222876" y="4143886"/>
                </a:lnTo>
                <a:lnTo>
                  <a:pt x="1230861" y="4186211"/>
                </a:lnTo>
                <a:lnTo>
                  <a:pt x="1240833" y="4227486"/>
                </a:lnTo>
                <a:lnTo>
                  <a:pt x="1250805" y="4268186"/>
                </a:lnTo>
                <a:lnTo>
                  <a:pt x="1262765" y="4309461"/>
                </a:lnTo>
                <a:lnTo>
                  <a:pt x="1274760" y="4350236"/>
                </a:lnTo>
                <a:lnTo>
                  <a:pt x="1288745" y="4391011"/>
                </a:lnTo>
                <a:lnTo>
                  <a:pt x="1303365" y="4431711"/>
                </a:lnTo>
                <a:lnTo>
                  <a:pt x="1320010" y="4471985"/>
                </a:lnTo>
                <a:lnTo>
                  <a:pt x="1336620" y="4512685"/>
                </a:lnTo>
                <a:lnTo>
                  <a:pt x="2342618" y="6793406"/>
                </a:lnTo>
                <a:lnTo>
                  <a:pt x="4102417" y="2977564"/>
                </a:lnTo>
                <a:lnTo>
                  <a:pt x="4115717" y="2943214"/>
                </a:lnTo>
                <a:lnTo>
                  <a:pt x="4129042" y="2908814"/>
                </a:lnTo>
                <a:lnTo>
                  <a:pt x="4152317" y="2839489"/>
                </a:lnTo>
                <a:lnTo>
                  <a:pt x="4172267" y="2769614"/>
                </a:lnTo>
                <a:lnTo>
                  <a:pt x="4188242" y="2699239"/>
                </a:lnTo>
                <a:lnTo>
                  <a:pt x="4201542" y="2628864"/>
                </a:lnTo>
                <a:lnTo>
                  <a:pt x="4210192" y="2557414"/>
                </a:lnTo>
                <a:lnTo>
                  <a:pt x="4214842" y="2486012"/>
                </a:lnTo>
                <a:lnTo>
                  <a:pt x="4216842" y="2450537"/>
                </a:lnTo>
                <a:lnTo>
                  <a:pt x="4217517" y="2414557"/>
                </a:lnTo>
                <a:lnTo>
                  <a:pt x="4216842" y="2378580"/>
                </a:lnTo>
                <a:lnTo>
                  <a:pt x="4214842" y="2343105"/>
                </a:lnTo>
                <a:lnTo>
                  <a:pt x="4213542" y="2307630"/>
                </a:lnTo>
                <a:lnTo>
                  <a:pt x="4206192" y="2235672"/>
                </a:lnTo>
                <a:lnTo>
                  <a:pt x="4194917" y="2164280"/>
                </a:lnTo>
                <a:lnTo>
                  <a:pt x="4180917" y="2093898"/>
                </a:lnTo>
                <a:lnTo>
                  <a:pt x="4152317" y="1989113"/>
                </a:lnTo>
                <a:lnTo>
                  <a:pt x="4129042" y="1919233"/>
                </a:lnTo>
                <a:lnTo>
                  <a:pt x="4101067" y="1850993"/>
                </a:lnTo>
                <a:lnTo>
                  <a:pt x="3308694" y="0"/>
                </a:lnTo>
                <a:lnTo>
                  <a:pt x="3352594" y="0"/>
                </a:lnTo>
                <a:lnTo>
                  <a:pt x="4140992" y="1840408"/>
                </a:lnTo>
                <a:lnTo>
                  <a:pt x="4168967" y="1910286"/>
                </a:lnTo>
                <a:lnTo>
                  <a:pt x="4192242" y="1980606"/>
                </a:lnTo>
                <a:lnTo>
                  <a:pt x="4212867" y="2052060"/>
                </a:lnTo>
                <a:lnTo>
                  <a:pt x="4228842" y="2123513"/>
                </a:lnTo>
                <a:lnTo>
                  <a:pt x="4242142" y="2195975"/>
                </a:lnTo>
                <a:lnTo>
                  <a:pt x="4250792" y="2268500"/>
                </a:lnTo>
                <a:lnTo>
                  <a:pt x="4256767" y="2341530"/>
                </a:lnTo>
                <a:lnTo>
                  <a:pt x="4258742" y="2414557"/>
                </a:lnTo>
                <a:lnTo>
                  <a:pt x="4258117" y="2451042"/>
                </a:lnTo>
                <a:lnTo>
                  <a:pt x="4254092" y="2524064"/>
                </a:lnTo>
                <a:lnTo>
                  <a:pt x="4246792" y="2596589"/>
                </a:lnTo>
                <a:lnTo>
                  <a:pt x="4236142" y="2669064"/>
                </a:lnTo>
                <a:lnTo>
                  <a:pt x="4221517" y="2740514"/>
                </a:lnTo>
                <a:lnTo>
                  <a:pt x="4202892" y="2812464"/>
                </a:lnTo>
                <a:lnTo>
                  <a:pt x="4180917" y="2883414"/>
                </a:lnTo>
                <a:lnTo>
                  <a:pt x="4154992" y="2953239"/>
                </a:lnTo>
                <a:lnTo>
                  <a:pt x="2364586" y="6842106"/>
                </a:lnTo>
                <a:lnTo>
                  <a:pt x="2616070" y="7411980"/>
                </a:lnTo>
                <a:lnTo>
                  <a:pt x="2624720" y="7431080"/>
                </a:lnTo>
                <a:lnTo>
                  <a:pt x="2633345" y="7450604"/>
                </a:lnTo>
                <a:lnTo>
                  <a:pt x="2643370" y="7469129"/>
                </a:lnTo>
                <a:lnTo>
                  <a:pt x="2653995" y="7488229"/>
                </a:lnTo>
                <a:lnTo>
                  <a:pt x="2664645" y="7506679"/>
                </a:lnTo>
                <a:lnTo>
                  <a:pt x="2675945" y="7525204"/>
                </a:lnTo>
                <a:lnTo>
                  <a:pt x="2687945" y="7543229"/>
                </a:lnTo>
                <a:lnTo>
                  <a:pt x="2697275" y="7556494"/>
                </a:lnTo>
                <a:close/>
              </a:path>
            </a:pathLst>
          </a:custGeom>
          <a:solidFill>
            <a:srgbClr val="282B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11646826" y="4"/>
            <a:ext cx="1578610" cy="7556500"/>
          </a:xfrm>
          <a:custGeom>
            <a:avLst/>
            <a:gdLst/>
            <a:ahLst/>
            <a:cxnLst/>
            <a:rect l="l" t="t" r="r" b="b"/>
            <a:pathLst>
              <a:path w="1578609" h="7556500" extrusionOk="0">
                <a:moveTo>
                  <a:pt x="138421" y="7556494"/>
                </a:moveTo>
                <a:lnTo>
                  <a:pt x="92726" y="7556494"/>
                </a:lnTo>
                <a:lnTo>
                  <a:pt x="99099" y="7546379"/>
                </a:lnTo>
                <a:lnTo>
                  <a:pt x="107074" y="7531579"/>
                </a:lnTo>
                <a:lnTo>
                  <a:pt x="115074" y="7516754"/>
                </a:lnTo>
                <a:lnTo>
                  <a:pt x="123049" y="7500879"/>
                </a:lnTo>
                <a:lnTo>
                  <a:pt x="131699" y="7486079"/>
                </a:lnTo>
                <a:lnTo>
                  <a:pt x="138999" y="7470704"/>
                </a:lnTo>
                <a:lnTo>
                  <a:pt x="146324" y="7455379"/>
                </a:lnTo>
                <a:lnTo>
                  <a:pt x="152324" y="7439005"/>
                </a:lnTo>
                <a:lnTo>
                  <a:pt x="1400297" y="4502085"/>
                </a:lnTo>
                <a:lnTo>
                  <a:pt x="1416922" y="4462386"/>
                </a:lnTo>
                <a:lnTo>
                  <a:pt x="1432222" y="4421686"/>
                </a:lnTo>
                <a:lnTo>
                  <a:pt x="1446847" y="4380936"/>
                </a:lnTo>
                <a:lnTo>
                  <a:pt x="1460147" y="4340161"/>
                </a:lnTo>
                <a:lnTo>
                  <a:pt x="1472797" y="4298386"/>
                </a:lnTo>
                <a:lnTo>
                  <a:pt x="1483447" y="4257111"/>
                </a:lnTo>
                <a:lnTo>
                  <a:pt x="1494071" y="4215836"/>
                </a:lnTo>
                <a:lnTo>
                  <a:pt x="1502746" y="4173986"/>
                </a:lnTo>
                <a:lnTo>
                  <a:pt x="1511371" y="4132211"/>
                </a:lnTo>
                <a:lnTo>
                  <a:pt x="1517371" y="4090436"/>
                </a:lnTo>
                <a:lnTo>
                  <a:pt x="1524021" y="4048111"/>
                </a:lnTo>
                <a:lnTo>
                  <a:pt x="1528671" y="4006261"/>
                </a:lnTo>
                <a:lnTo>
                  <a:pt x="1531996" y="3963412"/>
                </a:lnTo>
                <a:lnTo>
                  <a:pt x="1534671" y="3921637"/>
                </a:lnTo>
                <a:lnTo>
                  <a:pt x="1535996" y="3879287"/>
                </a:lnTo>
                <a:lnTo>
                  <a:pt x="1537321" y="3837462"/>
                </a:lnTo>
                <a:lnTo>
                  <a:pt x="1535996" y="3794612"/>
                </a:lnTo>
                <a:lnTo>
                  <a:pt x="1534671" y="3752837"/>
                </a:lnTo>
                <a:lnTo>
                  <a:pt x="1531996" y="3710987"/>
                </a:lnTo>
                <a:lnTo>
                  <a:pt x="1528671" y="3668162"/>
                </a:lnTo>
                <a:lnTo>
                  <a:pt x="1524021" y="3625812"/>
                </a:lnTo>
                <a:lnTo>
                  <a:pt x="1517371" y="3584037"/>
                </a:lnTo>
                <a:lnTo>
                  <a:pt x="1511371" y="3542187"/>
                </a:lnTo>
                <a:lnTo>
                  <a:pt x="1502746" y="3500412"/>
                </a:lnTo>
                <a:lnTo>
                  <a:pt x="1494071" y="3458588"/>
                </a:lnTo>
                <a:lnTo>
                  <a:pt x="1483447" y="3417313"/>
                </a:lnTo>
                <a:lnTo>
                  <a:pt x="1472797" y="3375538"/>
                </a:lnTo>
                <a:lnTo>
                  <a:pt x="1460147" y="3334263"/>
                </a:lnTo>
                <a:lnTo>
                  <a:pt x="1446847" y="3293488"/>
                </a:lnTo>
                <a:lnTo>
                  <a:pt x="1432222" y="3252713"/>
                </a:lnTo>
                <a:lnTo>
                  <a:pt x="1416922" y="3212013"/>
                </a:lnTo>
                <a:lnTo>
                  <a:pt x="1400297" y="3171813"/>
                </a:lnTo>
                <a:lnTo>
                  <a:pt x="151649" y="245488"/>
                </a:lnTo>
                <a:lnTo>
                  <a:pt x="121049" y="180398"/>
                </a:lnTo>
                <a:lnTo>
                  <a:pt x="85124" y="117451"/>
                </a:lnTo>
                <a:lnTo>
                  <a:pt x="44549" y="57654"/>
                </a:lnTo>
                <a:lnTo>
                  <a:pt x="0" y="0"/>
                </a:lnTo>
                <a:lnTo>
                  <a:pt x="49224" y="0"/>
                </a:lnTo>
                <a:lnTo>
                  <a:pt x="91124" y="55512"/>
                </a:lnTo>
                <a:lnTo>
                  <a:pt x="128374" y="113229"/>
                </a:lnTo>
                <a:lnTo>
                  <a:pt x="162299" y="173530"/>
                </a:lnTo>
                <a:lnTo>
                  <a:pt x="190899" y="235469"/>
                </a:lnTo>
                <a:lnTo>
                  <a:pt x="1439547" y="3161238"/>
                </a:lnTo>
                <a:lnTo>
                  <a:pt x="1456822" y="3202513"/>
                </a:lnTo>
                <a:lnTo>
                  <a:pt x="1472122" y="3243213"/>
                </a:lnTo>
                <a:lnTo>
                  <a:pt x="1486772" y="3285038"/>
                </a:lnTo>
                <a:lnTo>
                  <a:pt x="1500746" y="3326813"/>
                </a:lnTo>
                <a:lnTo>
                  <a:pt x="1512696" y="3368663"/>
                </a:lnTo>
                <a:lnTo>
                  <a:pt x="1524021" y="3410438"/>
                </a:lnTo>
                <a:lnTo>
                  <a:pt x="1534671" y="3452788"/>
                </a:lnTo>
                <a:lnTo>
                  <a:pt x="1543296" y="3494562"/>
                </a:lnTo>
                <a:lnTo>
                  <a:pt x="1551971" y="3537462"/>
                </a:lnTo>
                <a:lnTo>
                  <a:pt x="1559271" y="3580312"/>
                </a:lnTo>
                <a:lnTo>
                  <a:pt x="1564596" y="3622662"/>
                </a:lnTo>
                <a:lnTo>
                  <a:pt x="1569921" y="3665512"/>
                </a:lnTo>
                <a:lnTo>
                  <a:pt x="1573921" y="3708362"/>
                </a:lnTo>
                <a:lnTo>
                  <a:pt x="1575896" y="3751762"/>
                </a:lnTo>
                <a:lnTo>
                  <a:pt x="1577896" y="3794112"/>
                </a:lnTo>
                <a:lnTo>
                  <a:pt x="1578571" y="3837462"/>
                </a:lnTo>
                <a:lnTo>
                  <a:pt x="1577896" y="3880362"/>
                </a:lnTo>
                <a:lnTo>
                  <a:pt x="1575896" y="3922637"/>
                </a:lnTo>
                <a:lnTo>
                  <a:pt x="1573921" y="3966062"/>
                </a:lnTo>
                <a:lnTo>
                  <a:pt x="1569921" y="4008911"/>
                </a:lnTo>
                <a:lnTo>
                  <a:pt x="1564596" y="4051811"/>
                </a:lnTo>
                <a:lnTo>
                  <a:pt x="1559271" y="4094111"/>
                </a:lnTo>
                <a:lnTo>
                  <a:pt x="1551971" y="4137011"/>
                </a:lnTo>
                <a:lnTo>
                  <a:pt x="1543296" y="4179861"/>
                </a:lnTo>
                <a:lnTo>
                  <a:pt x="1534671" y="4221636"/>
                </a:lnTo>
                <a:lnTo>
                  <a:pt x="1524021" y="4263461"/>
                </a:lnTo>
                <a:lnTo>
                  <a:pt x="1512696" y="4305811"/>
                </a:lnTo>
                <a:lnTo>
                  <a:pt x="1500746" y="4347586"/>
                </a:lnTo>
                <a:lnTo>
                  <a:pt x="1486772" y="4389361"/>
                </a:lnTo>
                <a:lnTo>
                  <a:pt x="1472122" y="4431211"/>
                </a:lnTo>
                <a:lnTo>
                  <a:pt x="1456822" y="4471985"/>
                </a:lnTo>
                <a:lnTo>
                  <a:pt x="1439547" y="4513235"/>
                </a:lnTo>
                <a:lnTo>
                  <a:pt x="191574" y="7450104"/>
                </a:lnTo>
                <a:lnTo>
                  <a:pt x="185574" y="7464404"/>
                </a:lnTo>
                <a:lnTo>
                  <a:pt x="179599" y="7478629"/>
                </a:lnTo>
                <a:lnTo>
                  <a:pt x="172924" y="7492429"/>
                </a:lnTo>
                <a:lnTo>
                  <a:pt x="165624" y="7506179"/>
                </a:lnTo>
                <a:lnTo>
                  <a:pt x="158299" y="7520479"/>
                </a:lnTo>
                <a:lnTo>
                  <a:pt x="150999" y="7534204"/>
                </a:lnTo>
                <a:lnTo>
                  <a:pt x="143674" y="7547454"/>
                </a:lnTo>
                <a:lnTo>
                  <a:pt x="138421" y="7556494"/>
                </a:lnTo>
                <a:close/>
              </a:path>
            </a:pathLst>
          </a:custGeom>
          <a:solidFill>
            <a:srgbClr val="282B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12351274" y="1533531"/>
            <a:ext cx="720725" cy="1603375"/>
          </a:xfrm>
          <a:custGeom>
            <a:avLst/>
            <a:gdLst/>
            <a:ahLst/>
            <a:cxnLst/>
            <a:rect l="l" t="t" r="r" b="b"/>
            <a:pathLst>
              <a:path w="720725" h="1603375" extrusionOk="0">
                <a:moveTo>
                  <a:pt x="679198" y="1603361"/>
                </a:moveTo>
                <a:lnTo>
                  <a:pt x="0" y="13759"/>
                </a:lnTo>
                <a:lnTo>
                  <a:pt x="41249" y="0"/>
                </a:lnTo>
                <a:lnTo>
                  <a:pt x="720448" y="1592786"/>
                </a:lnTo>
                <a:lnTo>
                  <a:pt x="679198" y="1603361"/>
                </a:lnTo>
                <a:close/>
              </a:path>
            </a:pathLst>
          </a:custGeom>
          <a:solidFill>
            <a:srgbClr val="33BA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5524171" y="6258756"/>
            <a:ext cx="2388257" cy="889923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6"/>
          <p:cNvSpPr txBox="1"/>
          <p:nvPr/>
        </p:nvSpPr>
        <p:spPr>
          <a:xfrm>
            <a:off x="2251074" y="2773369"/>
            <a:ext cx="8934450" cy="1589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noAutofit/>
          </a:bodyPr>
          <a:lstStyle/>
          <a:p>
            <a:pPr marL="35560" marR="5080" lvl="0" indent="-2349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31B8CD"/>
                </a:solidFill>
                <a:latin typeface="Exo 2 Medium" panose="00000600000000000000" pitchFamily="50" charset="0"/>
                <a:ea typeface="Verdana" panose="020B0604030504040204"/>
                <a:cs typeface="Verdana" panose="020B0604030504040204"/>
                <a:sym typeface="Verdana" panose="020B0604030504040204"/>
              </a:rPr>
              <a:t>Dúvidas?</a:t>
            </a:r>
          </a:p>
          <a:p>
            <a:pPr marL="35560" marR="5080" indent="-23495" algn="ctr"/>
            <a:r>
              <a:rPr lang="pt-PT" altLang="pt-BR" sz="3600" dirty="0">
                <a:solidFill>
                  <a:srgbClr val="31B8CD"/>
                </a:solidFill>
                <a:latin typeface="Exo 2 Light" panose="00000400000000000000" pitchFamily="50" charset="0"/>
                <a:ea typeface="Verdana" panose="020B0604030504040204"/>
                <a:cs typeface="Verdana" panose="020B0604030504040204"/>
                <a:sym typeface="Verdana" panose="020B0604030504040204"/>
              </a:rPr>
              <a:t>guilherme.jesus@bandtec.com.br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03403" y="115392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Editores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2890500" y="7147109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Exo 2 Medium" panose="00000600000000000000" pitchFamily="50" charset="0"/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47602" y="1502293"/>
            <a:ext cx="2569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Exo 2 Medium" panose="00000600000000000000" pitchFamily="50" charset="0"/>
                <a:hlinkClick r:id="rId3"/>
              </a:rPr>
              <a:t>https://jsfiddle.net/</a:t>
            </a:r>
            <a:endParaRPr lang="pt-BR" sz="2000" dirty="0">
              <a:latin typeface="Exo 2 Medium" panose="000006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640" y="2076570"/>
            <a:ext cx="9397320" cy="4729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2212" y="432892"/>
            <a:ext cx="1584748" cy="110132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03403" y="115392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Editores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2890500" y="7147109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Exo 2 Medium" panose="00000600000000000000" pitchFamily="50" charset="0"/>
              </a:rPr>
              <a:t>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086" y="432892"/>
            <a:ext cx="2508274" cy="12999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240" y="1873250"/>
            <a:ext cx="9702120" cy="5181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Arrow: Right 2"/>
          <p:cNvSpPr/>
          <p:nvPr/>
        </p:nvSpPr>
        <p:spPr>
          <a:xfrm>
            <a:off x="7464918" y="600866"/>
            <a:ext cx="1448474" cy="771711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4253" y="182592"/>
            <a:ext cx="10036667" cy="635000"/>
          </a:xfrm>
        </p:spPr>
        <p:txBody>
          <a:bodyPr/>
          <a:lstStyle/>
          <a:p>
            <a:r>
              <a:rPr lang="pt-BR" dirty="0">
                <a:latin typeface="Exo 2 Medium" panose="00000600000000000000" pitchFamily="50" charset="0"/>
              </a:rPr>
              <a:t>Objetivo: site institucional</a:t>
            </a:r>
          </a:p>
        </p:txBody>
      </p:sp>
      <p:sp>
        <p:nvSpPr>
          <p:cNvPr id="5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2</a:t>
            </a:r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861" y="1196994"/>
            <a:ext cx="6457609" cy="5959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30" y="1788393"/>
            <a:ext cx="6457610" cy="4776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 txBox="1">
            <a:spLocks noGrp="1"/>
          </p:cNvSpPr>
          <p:nvPr>
            <p:ph type="title"/>
          </p:nvPr>
        </p:nvSpPr>
        <p:spPr>
          <a:xfrm>
            <a:off x="2094216" y="135232"/>
            <a:ext cx="10036800" cy="6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Exo 2 Medium" panose="00000600000000000000" pitchFamily="50" charset="0"/>
              </a:rPr>
              <a:t>O que vimos até agora?</a:t>
            </a:r>
            <a:endParaRPr dirty="0">
              <a:latin typeface="Exo 2 Medium" panose="00000600000000000000" pitchFamily="50" charset="0"/>
            </a:endParaRPr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1"/>
          </p:nvPr>
        </p:nvSpPr>
        <p:spPr>
          <a:xfrm>
            <a:off x="1835806" y="1510293"/>
            <a:ext cx="10177518" cy="33139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&lt;</a:t>
            </a:r>
            <a:r>
              <a:rPr lang="pt-BR" sz="2400" dirty="0" err="1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html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&gt;</a:t>
            </a:r>
            <a:endParaRPr sz="2400" dirty="0">
              <a:solidFill>
                <a:srgbClr val="000000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	&lt;</a:t>
            </a:r>
            <a:r>
              <a:rPr lang="pt-BR" sz="2400" dirty="0" err="1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head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&gt;</a:t>
            </a:r>
            <a:endParaRPr sz="2400" dirty="0">
              <a:solidFill>
                <a:srgbClr val="000000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 		&lt;</a:t>
            </a:r>
            <a:r>
              <a:rPr lang="pt-BR" sz="2400" dirty="0" err="1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title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&gt;Aula 01&lt;/</a:t>
            </a:r>
            <a:r>
              <a:rPr lang="pt-BR" sz="2400" dirty="0" err="1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title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&gt;</a:t>
            </a:r>
            <a:endParaRPr sz="2400" dirty="0">
              <a:solidFill>
                <a:srgbClr val="000000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	&lt;/</a:t>
            </a:r>
            <a:r>
              <a:rPr lang="pt-BR" sz="2400" dirty="0" err="1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head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 dirty="0">
              <a:solidFill>
                <a:srgbClr val="000000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	&lt;</a:t>
            </a:r>
            <a:r>
              <a:rPr lang="pt-BR" sz="2400" dirty="0" err="1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body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&gt;</a:t>
            </a:r>
            <a:endParaRPr sz="2400" dirty="0">
              <a:solidFill>
                <a:srgbClr val="000000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 		&lt;</a:t>
            </a:r>
            <a:r>
              <a:rPr lang="pt-BR" sz="2400" dirty="0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h1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 </a:t>
            </a:r>
            <a:r>
              <a:rPr lang="pt-BR" sz="2400" dirty="0" err="1">
                <a:solidFill>
                  <a:schemeClr val="accent1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style</a:t>
            </a:r>
            <a:r>
              <a:rPr lang="pt-BR" sz="2400" dirty="0">
                <a:solidFill>
                  <a:srgbClr val="C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="color: </a:t>
            </a:r>
            <a:r>
              <a:rPr lang="pt-BR" sz="2400" dirty="0" err="1">
                <a:solidFill>
                  <a:srgbClr val="C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purple</a:t>
            </a:r>
            <a:r>
              <a:rPr lang="pt-BR" sz="2400" dirty="0">
                <a:solidFill>
                  <a:srgbClr val="C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;” 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&gt;Titulo aqui&lt;/</a:t>
            </a:r>
            <a:r>
              <a:rPr lang="pt-BR" sz="2400" dirty="0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h1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&gt;</a:t>
            </a:r>
            <a:endParaRPr sz="2400" dirty="0">
              <a:solidFill>
                <a:srgbClr val="000000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	&lt;/</a:t>
            </a:r>
            <a:r>
              <a:rPr lang="pt-BR" sz="2400" dirty="0" err="1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body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&gt;</a:t>
            </a:r>
            <a:endParaRPr sz="2400" dirty="0">
              <a:solidFill>
                <a:srgbClr val="000000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&lt;/</a:t>
            </a:r>
            <a:r>
              <a:rPr lang="pt-BR" sz="2400" dirty="0" err="1">
                <a:solidFill>
                  <a:schemeClr val="bg2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html</a:t>
            </a:r>
            <a:r>
              <a:rPr lang="pt-BR" sz="2400" dirty="0">
                <a:solidFill>
                  <a:srgbClr val="000000"/>
                </a:solidFill>
                <a:latin typeface="Fira Code Light" panose="020B0809050000020004"/>
                <a:ea typeface="Fira Code Light" panose="020B0809050000020004"/>
                <a:cs typeface="Fira Code Light" panose="020B0809050000020004"/>
                <a:sym typeface="Fira Code Light" panose="020B0809050000020004"/>
              </a:rPr>
              <a:t>&gt;</a:t>
            </a:r>
            <a:endParaRPr sz="2400" dirty="0">
              <a:solidFill>
                <a:srgbClr val="000000"/>
              </a:solidFill>
              <a:latin typeface="Fira Code Light" panose="020B0809050000020004"/>
              <a:ea typeface="Fira Code Light" panose="020B0809050000020004"/>
              <a:cs typeface="Fira Code Light" panose="020B0809050000020004"/>
              <a:sym typeface="Fira Code Light" panose="020B0809050000020004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303986" y="3603158"/>
            <a:ext cx="4240923" cy="6339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Google Shape;88;p9"/>
          <p:cNvSpPr txBox="1"/>
          <p:nvPr/>
        </p:nvSpPr>
        <p:spPr>
          <a:xfrm>
            <a:off x="2677070" y="5862928"/>
            <a:ext cx="9057729" cy="69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pt-BR" sz="4000" b="1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CSS Embutido: </a:t>
            </a:r>
            <a:r>
              <a:rPr lang="pt-BR" sz="40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dentro de </a:t>
            </a:r>
            <a:r>
              <a:rPr lang="pt-BR" sz="4000" dirty="0" err="1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tags</a:t>
            </a:r>
            <a:r>
              <a:rPr lang="pt-BR" sz="4000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 HTML.</a:t>
            </a:r>
          </a:p>
        </p:txBody>
      </p:sp>
      <p:cxnSp>
        <p:nvCxnSpPr>
          <p:cNvPr id="4" name="Conector de Seta Reta 3"/>
          <p:cNvCxnSpPr>
            <a:stCxn id="2" idx="2"/>
          </p:cNvCxnSpPr>
          <p:nvPr/>
        </p:nvCxnSpPr>
        <p:spPr>
          <a:xfrm flipH="1">
            <a:off x="6424447" y="4237120"/>
            <a:ext cx="1" cy="16258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2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8;p9"/>
          <p:cNvSpPr txBox="1"/>
          <p:nvPr/>
        </p:nvSpPr>
        <p:spPr>
          <a:xfrm>
            <a:off x="2189435" y="3430486"/>
            <a:ext cx="9057729" cy="69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pt-BR" sz="4000" b="1" dirty="0">
                <a:latin typeface="Exo 2 Medium" panose="00000600000000000000" pitchFamily="50" charset="0"/>
                <a:ea typeface="Fira Code Light" panose="020B0809050000020004"/>
                <a:cs typeface="Calibri" panose="020F0502020204030204" pitchFamily="34" charset="0"/>
                <a:sym typeface="Fira Code Light" panose="020B0809050000020004"/>
              </a:rPr>
              <a:t>Vamos ver um exemplo no código?</a:t>
            </a:r>
            <a:endParaRPr lang="pt-BR" sz="4000" dirty="0">
              <a:latin typeface="Exo 2 Medium" panose="00000600000000000000" pitchFamily="50" charset="0"/>
              <a:ea typeface="Fira Code Light" panose="020B0809050000020004"/>
              <a:cs typeface="Calibri" panose="020F0502020204030204" pitchFamily="34" charset="0"/>
              <a:sym typeface="Fira Code Light" panose="020B0809050000020004"/>
            </a:endParaRPr>
          </a:p>
        </p:txBody>
      </p:sp>
      <p:sp>
        <p:nvSpPr>
          <p:cNvPr id="8" name="Google Shape;83;p9"/>
          <p:cNvSpPr txBox="1"/>
          <p:nvPr/>
        </p:nvSpPr>
        <p:spPr>
          <a:xfrm>
            <a:off x="12933681" y="7156390"/>
            <a:ext cx="3505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2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1608</Words>
  <Application>Microsoft Office PowerPoint</Application>
  <PresentationFormat>Personalizar</PresentationFormat>
  <Paragraphs>351</Paragraphs>
  <Slides>47</Slides>
  <Notes>26</Notes>
  <HiddenSlides>5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8" baseType="lpstr">
      <vt:lpstr>Arial</vt:lpstr>
      <vt:lpstr>Verdana</vt:lpstr>
      <vt:lpstr>Calibri</vt:lpstr>
      <vt:lpstr>Exo 2 Extra Bold</vt:lpstr>
      <vt:lpstr>Exo 2 Black</vt:lpstr>
      <vt:lpstr>Wingdings</vt:lpstr>
      <vt:lpstr>Exo 2 Medium</vt:lpstr>
      <vt:lpstr>Exo 2 Light</vt:lpstr>
      <vt:lpstr>Fira Code Light</vt:lpstr>
      <vt:lpstr>Exo 2</vt:lpstr>
      <vt:lpstr>Office Theme</vt:lpstr>
      <vt:lpstr>Apresentação do PowerPoint</vt:lpstr>
      <vt:lpstr>HTML | CSS </vt:lpstr>
      <vt:lpstr>HTML x CSS</vt:lpstr>
      <vt:lpstr>Editores</vt:lpstr>
      <vt:lpstr>Editores</vt:lpstr>
      <vt:lpstr>Editores</vt:lpstr>
      <vt:lpstr>Objetivo: site institucional</vt:lpstr>
      <vt:lpstr>O que vimos até agora?</vt:lpstr>
      <vt:lpstr>Apresentação do PowerPoint</vt:lpstr>
      <vt:lpstr>Desvantagens</vt:lpstr>
      <vt:lpstr>Apresentação do PowerPoint</vt:lpstr>
      <vt:lpstr>Apresentação do PowerPoint</vt:lpstr>
      <vt:lpstr>Apresentação do PowerPoint</vt:lpstr>
      <vt:lpstr>Apresentação do PowerPoint</vt:lpstr>
      <vt:lpstr>CSS Sintax</vt:lpstr>
      <vt:lpstr>CSS Sintax</vt:lpstr>
      <vt:lpstr>CSS Sintax</vt:lpstr>
      <vt:lpstr>CSS Sintax</vt:lpstr>
      <vt:lpstr>Cascata e Herança</vt:lpstr>
      <vt:lpstr>Unidades de Medida do CSS</vt:lpstr>
      <vt:lpstr>Unidades de Medida do CSS</vt:lpstr>
      <vt:lpstr>Iniciando o site institucional</vt:lpstr>
      <vt:lpstr>Objetivo: site institucional</vt:lpstr>
      <vt:lpstr>Prototipação – 1º passo</vt:lpstr>
      <vt:lpstr>Apresentação do PowerPoint</vt:lpstr>
      <vt:lpstr>Apresentação do PowerPoint</vt:lpstr>
      <vt:lpstr>Apresentação do PowerPoint</vt:lpstr>
      <vt:lpstr>Apresentação do PowerPoint</vt:lpstr>
      <vt:lpstr>Começando a desenvolver - &lt;div&gt;</vt:lpstr>
      <vt:lpstr>Começando a desenvolver - &lt;div&gt;</vt:lpstr>
      <vt:lpstr>Começando a desenvolver - &lt;div&gt;</vt:lpstr>
      <vt:lpstr>Usando container</vt:lpstr>
      <vt:lpstr>Usando container</vt:lpstr>
      <vt:lpstr>Começando a desenvolver - &lt;div&gt;</vt:lpstr>
      <vt:lpstr>Começando a desenvolver - &lt;div&gt;</vt:lpstr>
      <vt:lpstr>Começando a desenvolver - &lt;div&gt;</vt:lpstr>
      <vt:lpstr>Começando a desenvolver - &lt;div&gt;</vt:lpstr>
      <vt:lpstr>Começando a desenvolver - &lt;div&gt;</vt:lpstr>
      <vt:lpstr>Começando a desenvolver - &lt;div&gt;</vt:lpstr>
      <vt:lpstr>Objetivo: site institucional</vt:lpstr>
      <vt:lpstr>Objetivo: site institucional</vt:lpstr>
      <vt:lpstr>Hoje tivemos:</vt:lpstr>
      <vt:lpstr>Hoje tivemos:</vt:lpstr>
      <vt:lpstr>Recursos externos</vt:lpstr>
      <vt:lpstr>Recursos externos</vt:lpstr>
      <vt:lpstr>Recursos externos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Brenda Roberta</cp:lastModifiedBy>
  <cp:revision>44</cp:revision>
  <dcterms:created xsi:type="dcterms:W3CDTF">2021-03-04T14:18:03Z</dcterms:created>
  <dcterms:modified xsi:type="dcterms:W3CDTF">2021-03-09T22:39:38Z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1033-11.1.0.9615</vt:lpwstr>
  </property>
</Properties>
</file>